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281" r:id="rId3"/>
    <p:sldId id="293" r:id="rId4"/>
    <p:sldId id="322" r:id="rId5"/>
    <p:sldId id="295" r:id="rId6"/>
    <p:sldId id="284" r:id="rId7"/>
    <p:sldId id="294" r:id="rId8"/>
    <p:sldId id="285" r:id="rId9"/>
    <p:sldId id="306" r:id="rId10"/>
    <p:sldId id="286" r:id="rId11"/>
    <p:sldId id="287" r:id="rId12"/>
    <p:sldId id="288" r:id="rId13"/>
    <p:sldId id="289" r:id="rId14"/>
    <p:sldId id="290" r:id="rId15"/>
    <p:sldId id="291" r:id="rId16"/>
    <p:sldId id="311" r:id="rId17"/>
    <p:sldId id="307" r:id="rId18"/>
    <p:sldId id="319" r:id="rId19"/>
    <p:sldId id="308" r:id="rId20"/>
    <p:sldId id="309" r:id="rId21"/>
    <p:sldId id="310" r:id="rId22"/>
    <p:sldId id="321" r:id="rId23"/>
    <p:sldId id="292" r:id="rId2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943021-AE8F-4BA8-9C61-6841F48A218D}">
          <p14:sldIdLst>
            <p14:sldId id="281"/>
            <p14:sldId id="293"/>
            <p14:sldId id="322"/>
            <p14:sldId id="295"/>
            <p14:sldId id="284"/>
            <p14:sldId id="294"/>
            <p14:sldId id="285"/>
          </p14:sldIdLst>
        </p14:section>
        <p14:section name="Untitled Section" id="{2611B96F-DCE0-478B-8B25-76FB46044CFD}">
          <p14:sldIdLst>
            <p14:sldId id="306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Untitled Section" id="{4F2429C6-44DD-427D-8E26-1D799BEA8972}">
          <p14:sldIdLst/>
        </p14:section>
        <p14:section name="Untitled Section" id="{49A9E372-9D92-4242-AD18-230F40203E00}">
          <p14:sldIdLst>
            <p14:sldId id="311"/>
            <p14:sldId id="307"/>
            <p14:sldId id="319"/>
            <p14:sldId id="308"/>
            <p14:sldId id="309"/>
            <p14:sldId id="310"/>
          </p14:sldIdLst>
        </p14:section>
        <p14:section name="Untitled Section" id="{8B07C083-B789-4756-B5FB-EC7470C0E87E}">
          <p14:sldIdLst>
            <p14:sldId id="32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5797"/>
    <a:srgbClr val="28B0FF"/>
    <a:srgbClr val="006098"/>
    <a:srgbClr val="7A1425"/>
    <a:srgbClr val="A6C4DB"/>
    <a:srgbClr val="81ACCB"/>
    <a:srgbClr val="3E7EB0"/>
    <a:srgbClr val="99BCD5"/>
    <a:srgbClr val="80A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5" autoAdjust="0"/>
    <p:restoredTop sz="85040" autoAdjust="0"/>
  </p:normalViewPr>
  <p:slideViewPr>
    <p:cSldViewPr snapToGrid="0" snapToObjects="1">
      <p:cViewPr varScale="1">
        <p:scale>
          <a:sx n="98" d="100"/>
          <a:sy n="98" d="100"/>
        </p:scale>
        <p:origin x="1196" y="60"/>
      </p:cViewPr>
      <p:guideLst>
        <p:guide orient="horz" pos="311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3235" y="4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r>
              <a:rPr lang="en-US"/>
              <a:t>1/17/2019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81A28BEC-D9CD-2A43-9AB2-96F260DDD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37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r>
              <a:rPr lang="en-US"/>
              <a:t>1/17/2019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44472E11-6530-8D4C-BCBC-4D00266C6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068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1/17/2019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72E11-6530-8D4C-BCBC-4D00266C6F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including</a:t>
            </a:r>
            <a:r>
              <a:rPr lang="nl-NL" baseline="0" smtClean="0"/>
              <a:t> machine learning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1/17/2019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72E11-6530-8D4C-BCBC-4D00266C6F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advanced data analysis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1/17/2019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72E11-6530-8D4C-BCBC-4D00266C6F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CF11-B59A-4081-A07B-29608B0760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CF11-B59A-4081-A07B-29608B0760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44984" y="4378592"/>
            <a:ext cx="3327400" cy="3636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="1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Name 1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2144984" y="1592284"/>
            <a:ext cx="3327400" cy="2667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6453833" y="1592284"/>
            <a:ext cx="3327400" cy="2667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53833" y="4378592"/>
            <a:ext cx="3327400" cy="3636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="1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Name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144984" y="4742264"/>
            <a:ext cx="3327400" cy="3636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Function 2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453833" y="4742264"/>
            <a:ext cx="3327400" cy="3636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Function 2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0013"/>
            <a:ext cx="10363200" cy="7096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09600" y="824140"/>
            <a:ext cx="10363200" cy="3636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683F54EF-475B-4836-94C5-13F1203F5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4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1464" y="6303535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Afbeelding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400" y="1958258"/>
            <a:ext cx="4737600" cy="489974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A4C07A2-FD20-4F8D-A3CA-9EC03EC86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13"/>
            <a:ext cx="10363200" cy="7096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EC0B6E74-B750-4344-81C5-CFF471B12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83247"/>
            <a:ext cx="7559842" cy="4083906"/>
          </a:xfrm>
          <a:prstGeom prst="rect">
            <a:avLst/>
          </a:prstGeom>
        </p:spPr>
        <p:txBody>
          <a:bodyPr/>
          <a:lstStyle>
            <a:lvl1pPr>
              <a:buClr>
                <a:srgbClr val="7A1425"/>
              </a:buClr>
              <a:buFont typeface="Wingdings" pitchFamily="2" charset="2"/>
              <a:buChar char="§"/>
              <a:defRPr sz="18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A1425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A1425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A1425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A1425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0355EE-E331-496E-BD59-3CB4CDF4DB0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600" y="824140"/>
            <a:ext cx="10363200" cy="3636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0884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725672" y="2785807"/>
            <a:ext cx="10740656" cy="106516"/>
          </a:xfrm>
          <a:prstGeom prst="rect">
            <a:avLst/>
          </a:prstGeom>
          <a:solidFill>
            <a:srgbClr val="7A14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740656" cy="21647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“Click to edit TITLE”</a:t>
            </a:r>
          </a:p>
        </p:txBody>
      </p:sp>
      <p:pic>
        <p:nvPicPr>
          <p:cNvPr id="11" name="Afbeelding 8" descr="TPRC_background_3_JJH.pn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13747" y="190824"/>
            <a:ext cx="3964507" cy="93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without TPR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1C677-9428-4019-80D0-107856050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9CBD061-E0EA-45D5-B2E9-44B59328C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13"/>
            <a:ext cx="10363200" cy="7096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83FFB9DA-2D39-4B24-9876-360B2D47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83247"/>
            <a:ext cx="10363200" cy="4083906"/>
          </a:xfrm>
          <a:prstGeom prst="rect">
            <a:avLst/>
          </a:prstGeom>
        </p:spPr>
        <p:txBody>
          <a:bodyPr/>
          <a:lstStyle>
            <a:lvl1pPr>
              <a:buClr>
                <a:srgbClr val="7A1425"/>
              </a:buClr>
              <a:buFont typeface="Wingdings" pitchFamily="2" charset="2"/>
              <a:buChar char="§"/>
              <a:defRPr sz="18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A1425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A1425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A1425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A1425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5162D81-109D-4B0D-B705-F29770246F3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600" y="824140"/>
            <a:ext cx="10363200" cy="3636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383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 userDrawn="1"/>
        </p:nvSpPr>
        <p:spPr>
          <a:xfrm>
            <a:off x="7595508" y="6453599"/>
            <a:ext cx="3018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nl-NL" sz="1000" dirty="0" smtClean="0">
                <a:solidFill>
                  <a:prstClr val="white">
                    <a:lumMod val="50000"/>
                  </a:prstClr>
                </a:solidFill>
                <a:latin typeface="Tahoma"/>
                <a:cs typeface="Tahoma"/>
              </a:rPr>
              <a:t>TPRC Confidential and Proprietary</a:t>
            </a:r>
            <a:endParaRPr lang="nl-NL" sz="1000" dirty="0">
              <a:solidFill>
                <a:prstClr val="white">
                  <a:lumMod val="50000"/>
                </a:prstClr>
              </a:solidFill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001"/>
            <a:ext cx="10363200" cy="7096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83247"/>
            <a:ext cx="10363200" cy="3837393"/>
          </a:xfrm>
          <a:prstGeom prst="rect">
            <a:avLst/>
          </a:prstGeom>
        </p:spPr>
        <p:txBody>
          <a:bodyPr/>
          <a:lstStyle>
            <a:lvl1pPr>
              <a:buClr>
                <a:srgbClr val="71001D"/>
              </a:buClr>
              <a:buFont typeface="Wingdings" pitchFamily="2" charset="2"/>
              <a:buChar char="§"/>
              <a:defRPr sz="18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1001D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1001D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1001D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1001D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Afbeelding 15" descr="TPRC_Footer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015" y="6428021"/>
            <a:ext cx="7915664" cy="185188"/>
          </a:xfrm>
          <a:prstGeom prst="rect">
            <a:avLst/>
          </a:prstGeom>
        </p:spPr>
      </p:pic>
      <p:pic>
        <p:nvPicPr>
          <p:cNvPr id="17" name="Afbeelding 16" descr="TPRC_noslogan_3_JJH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47185"/>
            <a:ext cx="1535384" cy="598800"/>
          </a:xfrm>
          <a:prstGeom prst="rect">
            <a:avLst/>
          </a:prstGeom>
        </p:spPr>
      </p:pic>
      <p:sp>
        <p:nvSpPr>
          <p:cNvPr id="19" name="Tekstvak 18"/>
          <p:cNvSpPr txBox="1"/>
          <p:nvPr userDrawn="1"/>
        </p:nvSpPr>
        <p:spPr>
          <a:xfrm>
            <a:off x="2484016" y="6311551"/>
            <a:ext cx="375810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nl-NL" sz="1000" dirty="0" err="1" smtClean="0">
                <a:solidFill>
                  <a:prstClr val="white">
                    <a:lumMod val="50000"/>
                  </a:prstClr>
                </a:solidFill>
                <a:latin typeface="Tahoma"/>
                <a:cs typeface="Tahoma"/>
              </a:rPr>
              <a:t>ThermoPlastic</a:t>
            </a:r>
            <a:r>
              <a:rPr lang="nl-NL" sz="1000" dirty="0" smtClean="0">
                <a:solidFill>
                  <a:prstClr val="white">
                    <a:lumMod val="50000"/>
                  </a:prstClr>
                </a:solidFill>
                <a:latin typeface="Tahoma"/>
                <a:cs typeface="Tahoma"/>
              </a:rPr>
              <a:t> </a:t>
            </a:r>
            <a:r>
              <a:rPr lang="nl-NL" sz="1000" dirty="0" err="1" smtClean="0">
                <a:solidFill>
                  <a:prstClr val="white">
                    <a:lumMod val="50000"/>
                  </a:prstClr>
                </a:solidFill>
                <a:latin typeface="Tahoma"/>
                <a:cs typeface="Tahoma"/>
              </a:rPr>
              <a:t>composites</a:t>
            </a:r>
            <a:r>
              <a:rPr lang="nl-NL" sz="1000" dirty="0" smtClean="0">
                <a:solidFill>
                  <a:prstClr val="white">
                    <a:lumMod val="50000"/>
                  </a:prstClr>
                </a:solidFill>
                <a:latin typeface="Tahoma"/>
                <a:cs typeface="Tahoma"/>
              </a:rPr>
              <a:t> Research Center</a:t>
            </a:r>
            <a:endParaRPr lang="nl-NL" sz="1000" dirty="0">
              <a:solidFill>
                <a:prstClr val="white">
                  <a:lumMod val="50000"/>
                </a:prstClr>
              </a:solidFill>
              <a:latin typeface="Tahoma"/>
              <a:cs typeface="Tahoma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1463" y="6303523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09600" y="824140"/>
            <a:ext cx="10363200" cy="3636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0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0013"/>
            <a:ext cx="10363200" cy="7096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83247"/>
            <a:ext cx="10363200" cy="4083906"/>
          </a:xfrm>
          <a:prstGeom prst="rect">
            <a:avLst/>
          </a:prstGeom>
        </p:spPr>
        <p:txBody>
          <a:bodyPr/>
          <a:lstStyle>
            <a:lvl1pPr>
              <a:buClr>
                <a:srgbClr val="7A1425"/>
              </a:buClr>
              <a:buFont typeface="Wingdings" pitchFamily="2" charset="2"/>
              <a:buChar char="§"/>
              <a:defRPr sz="18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A1425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A1425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A1425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A1425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09600" y="824140"/>
            <a:ext cx="10363200" cy="3636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7F619C-D038-4B13-9216-9E563EF76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8" y="1578943"/>
            <a:ext cx="5295487" cy="4104167"/>
          </a:xfrm>
          <a:prstGeom prst="rect">
            <a:avLst/>
          </a:prstGeom>
        </p:spPr>
        <p:txBody>
          <a:bodyPr/>
          <a:lstStyle>
            <a:lvl1pPr>
              <a:buClr>
                <a:srgbClr val="7A1425"/>
              </a:buClr>
              <a:buFont typeface="Wingdings" pitchFamily="2" charset="2"/>
              <a:buChar char="§"/>
              <a:defRPr sz="18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A1425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A1425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A1425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A1425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286922" y="1578943"/>
            <a:ext cx="5295487" cy="4104167"/>
          </a:xfrm>
          <a:prstGeom prst="rect">
            <a:avLst/>
          </a:prstGeom>
        </p:spPr>
        <p:txBody>
          <a:bodyPr/>
          <a:lstStyle>
            <a:lvl1pPr>
              <a:buClr>
                <a:srgbClr val="7A1425"/>
              </a:buClr>
              <a:buFont typeface="Wingdings" pitchFamily="2" charset="2"/>
              <a:buChar char="§"/>
              <a:defRPr sz="18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A1425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A1425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A1425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A1425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906992F-9CF0-44B1-A7A6-814103420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C99084C-9DEF-4ACD-93B8-1506864B9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60013"/>
            <a:ext cx="10735099" cy="5845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1E9C39E-D504-4F6B-B7DF-E13882DCDE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601" y="824143"/>
            <a:ext cx="10735099" cy="373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2733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360013"/>
            <a:ext cx="10735099" cy="5845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09600" y="1410986"/>
            <a:ext cx="5264888" cy="2070672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rgbClr val="7A1425"/>
              </a:buClr>
              <a:buFont typeface="Wingdings" panose="05000000000000000000" pitchFamily="2" charset="2"/>
              <a:buChar char="§"/>
              <a:defRPr/>
            </a:lvl1pPr>
          </a:lstStyle>
          <a:p>
            <a:endParaRPr lang="nl-NL" dirty="0"/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6113729" y="1410985"/>
            <a:ext cx="5230977" cy="2070674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7A1425"/>
              </a:buClr>
              <a:buFont typeface="Wingdings" panose="05000000000000000000" pitchFamily="2" charset="2"/>
              <a:buChar char="§"/>
              <a:defRPr/>
            </a:lvl1pPr>
          </a:lstStyle>
          <a:p>
            <a:endParaRPr lang="nl-NL" dirty="0"/>
          </a:p>
        </p:txBody>
      </p:sp>
      <p:sp>
        <p:nvSpPr>
          <p:cNvPr id="18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09600" y="3694660"/>
            <a:ext cx="5264888" cy="2236268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rgbClr val="7A1425"/>
              </a:buClr>
              <a:buFont typeface="Wingdings" panose="05000000000000000000" pitchFamily="2" charset="2"/>
              <a:buChar char="§"/>
              <a:defRPr/>
            </a:lvl1pPr>
          </a:lstStyle>
          <a:p>
            <a:endParaRPr lang="nl-NL" dirty="0"/>
          </a:p>
        </p:txBody>
      </p:sp>
      <p:sp>
        <p:nvSpPr>
          <p:cNvPr id="21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113723" y="3694672"/>
            <a:ext cx="5230976" cy="2236267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rgbClr val="7A1425"/>
              </a:buClr>
              <a:buFont typeface="Wingdings" panose="05000000000000000000" pitchFamily="2" charset="2"/>
              <a:buChar char="§"/>
              <a:defRPr/>
            </a:lvl1pPr>
          </a:lstStyle>
          <a:p>
            <a:endParaRPr lang="nl-NL" dirty="0"/>
          </a:p>
        </p:txBody>
      </p:sp>
      <p:sp>
        <p:nvSpPr>
          <p:cNvPr id="2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09601" y="824143"/>
            <a:ext cx="10735099" cy="37384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8877C71C-4FC3-47F4-9757-202377B7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4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1276709"/>
            <a:ext cx="12192000" cy="31745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E77ECA7-EF01-44BA-B7E0-A4C1FAF11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1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without TPR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1C677-9428-4019-80D0-107856050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9CBD061-E0EA-45D5-B2E9-44B59328C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13"/>
            <a:ext cx="10363200" cy="7096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6098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83FFB9DA-2D39-4B24-9876-360B2D47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83247"/>
            <a:ext cx="10363200" cy="4083906"/>
          </a:xfrm>
          <a:prstGeom prst="rect">
            <a:avLst/>
          </a:prstGeom>
        </p:spPr>
        <p:txBody>
          <a:bodyPr/>
          <a:lstStyle>
            <a:lvl1pPr>
              <a:buClr>
                <a:srgbClr val="7A1425"/>
              </a:buClr>
              <a:buFont typeface="Wingdings" pitchFamily="2" charset="2"/>
              <a:buChar char="§"/>
              <a:defRPr sz="18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A1425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A1425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A1425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A1425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5162D81-109D-4B0D-B705-F29770246F3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600" y="824140"/>
            <a:ext cx="10363200" cy="3636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9765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342882" indent="-342882" algn="ctr">
              <a:buClr>
                <a:srgbClr val="7A1425"/>
              </a:buClr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n-US" dirty="0"/>
              <a:t>Insert Background image</a:t>
            </a:r>
          </a:p>
        </p:txBody>
      </p:sp>
      <p:sp>
        <p:nvSpPr>
          <p:cNvPr id="12" name="white beam">
            <a:extLst>
              <a:ext uri="{FF2B5EF4-FFF2-40B4-BE49-F238E27FC236}">
                <a16:creationId xmlns:a16="http://schemas.microsoft.com/office/drawing/2014/main" xmlns="" id="{B1276076-2CC0-4797-9114-1836BD0AF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" y="4689475"/>
            <a:ext cx="12192001" cy="14453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nl-NL" dirty="0"/>
              <a:t>White beam, do not add text</a:t>
            </a:r>
          </a:p>
          <a:p>
            <a:endParaRPr lang="x-none" dirty="0"/>
          </a:p>
        </p:txBody>
      </p:sp>
      <p:sp>
        <p:nvSpPr>
          <p:cNvPr id="11" name="subtitel"/>
          <p:cNvSpPr>
            <a:spLocks noGrp="1"/>
          </p:cNvSpPr>
          <p:nvPr>
            <p:ph type="body" sz="quarter" idx="15" hasCustomPrompt="1"/>
          </p:nvPr>
        </p:nvSpPr>
        <p:spPr>
          <a:xfrm>
            <a:off x="3252787" y="5657042"/>
            <a:ext cx="6971868" cy="70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endParaRPr lang="en-US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3252031" y="4968387"/>
            <a:ext cx="5817542" cy="728602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2800" baseline="0"/>
            </a:lvl1pPr>
          </a:lstStyle>
          <a:p>
            <a:pPr algn="l">
              <a:lnSpc>
                <a:spcPct val="80000"/>
              </a:lnSpc>
            </a:pPr>
            <a:r>
              <a:rPr lang="en-US" dirty="0"/>
              <a:t>Click to Add Title of Presentation</a:t>
            </a:r>
            <a:endParaRPr lang="en-US" sz="2800" b="1" dirty="0">
              <a:solidFill>
                <a:srgbClr val="005E9E"/>
              </a:solidFill>
              <a:latin typeface="Tahoma"/>
              <a:cs typeface="Tahoma"/>
            </a:endParaRPr>
          </a:p>
        </p:txBody>
      </p:sp>
      <p:pic>
        <p:nvPicPr>
          <p:cNvPr id="13" name="TPRC-logo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927692E-91D5-4A62-B9F5-4B9FE015C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1" y="4966902"/>
            <a:ext cx="1789387" cy="8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-345053" y="0"/>
            <a:ext cx="1274408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440000"/>
            <a:ext cx="10767237" cy="34658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buClr>
                <a:srgbClr val="71001D"/>
              </a:buClr>
              <a:buFont typeface="Wingdings" pitchFamily="2" charset="2"/>
              <a:buNone/>
              <a:defRPr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“INSERT TEXT/OBJECT”</a:t>
            </a:r>
          </a:p>
        </p:txBody>
      </p:sp>
    </p:spTree>
    <p:extLst>
      <p:ext uri="{BB962C8B-B14F-4D97-AF65-F5344CB8AC3E}">
        <p14:creationId xmlns:p14="http://schemas.microsoft.com/office/powerpoint/2010/main" val="165241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-345053" y="0"/>
            <a:ext cx="12744089" cy="6858000"/>
          </a:xfrm>
          <a:prstGeom prst="rect">
            <a:avLst/>
          </a:prstGeom>
          <a:solidFill>
            <a:srgbClr val="0060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440000"/>
            <a:ext cx="10767237" cy="34658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buClr>
                <a:srgbClr val="71001D"/>
              </a:buClr>
              <a:buFont typeface="Wingdings" pitchFamily="2" charset="2"/>
              <a:buNone/>
              <a:defRPr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rgbClr val="71001D"/>
              </a:buClr>
              <a:buFont typeface="Wingdings" pitchFamily="2" charset="2"/>
              <a:buNone/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“INSERT TEXT/OBJECT”</a:t>
            </a:r>
          </a:p>
        </p:txBody>
      </p:sp>
    </p:spTree>
    <p:extLst>
      <p:ext uri="{BB962C8B-B14F-4D97-AF65-F5344CB8AC3E}">
        <p14:creationId xmlns:p14="http://schemas.microsoft.com/office/powerpoint/2010/main" val="165241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23">
            <a:extLst>
              <a:ext uri="{FF2B5EF4-FFF2-40B4-BE49-F238E27FC236}">
                <a16:creationId xmlns:a16="http://schemas.microsoft.com/office/drawing/2014/main" xmlns="" id="{BDD990BC-C853-4DD6-B3EE-3D770770AE40}"/>
              </a:ext>
            </a:extLst>
          </p:cNvPr>
          <p:cNvSpPr txBox="1"/>
          <p:nvPr userDrawn="1"/>
        </p:nvSpPr>
        <p:spPr>
          <a:xfrm>
            <a:off x="7156031" y="6460337"/>
            <a:ext cx="35293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1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Confidential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nl-NL" sz="1100" baseline="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and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nl-NL" sz="1100" baseline="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proprietary</a:t>
            </a:r>
            <a:endParaRPr lang="nl-NL" sz="1100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" name="Tekstvak 19">
            <a:extLst>
              <a:ext uri="{FF2B5EF4-FFF2-40B4-BE49-F238E27FC236}">
                <a16:creationId xmlns:a16="http://schemas.microsoft.com/office/drawing/2014/main" xmlns="" id="{1E2CE486-3909-4B8A-ADFC-52B7DDEECD86}"/>
              </a:ext>
            </a:extLst>
          </p:cNvPr>
          <p:cNvSpPr txBox="1"/>
          <p:nvPr userDrawn="1"/>
        </p:nvSpPr>
        <p:spPr>
          <a:xfrm>
            <a:off x="2141851" y="6267305"/>
            <a:ext cx="397078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1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ThermoPlastic</a:t>
            </a:r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nl-NL" sz="1100" dirty="0" err="1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composites</a:t>
            </a:r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 Research Center</a:t>
            </a:r>
          </a:p>
        </p:txBody>
      </p:sp>
      <p:pic>
        <p:nvPicPr>
          <p:cNvPr id="4" name="Afbeelding 15" descr="TPRC_Footer1.png">
            <a:extLst>
              <a:ext uri="{FF2B5EF4-FFF2-40B4-BE49-F238E27FC236}">
                <a16:creationId xmlns:a16="http://schemas.microsoft.com/office/drawing/2014/main" xmlns="" id="{8EA5FA15-89EA-4506-AC54-D5CF17AC713F}"/>
              </a:ext>
            </a:extLst>
          </p:cNvPr>
          <p:cNvPicPr>
            <a:picLocks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73" y="6392672"/>
            <a:ext cx="7658591" cy="23890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6845C36-A8A2-4AD4-8EB3-4DA22B4F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1383" y="6374719"/>
            <a:ext cx="895173" cy="3096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E9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527DA35-4731-C94A-92AC-B8E08F5954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TPRC-logo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6ADCA52-16A0-476C-9D96-9E3D9AA97CA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68" y="5914838"/>
            <a:ext cx="1449002" cy="7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1" r:id="rId4"/>
    <p:sldLayoutId id="2147483670" r:id="rId5"/>
    <p:sldLayoutId id="2147483671" r:id="rId6"/>
  </p:sldLayoutIdLst>
  <p:hf hdr="0" ftr="0" dt="0"/>
  <p:txStyles>
    <p:titleStyle>
      <a:lvl1pPr algn="l" defTabSz="457178" rtl="0" eaLnBrk="1" latinLnBrk="0" hangingPunct="1">
        <a:spcBef>
          <a:spcPct val="0"/>
        </a:spcBef>
        <a:buNone/>
        <a:defRPr sz="4400" b="1" kern="1200">
          <a:solidFill>
            <a:srgbClr val="005E9E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44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4" r:id="rId2"/>
    <p:sldLayoutId id="2147483660" r:id="rId3"/>
    <p:sldLayoutId id="2147483655" r:id="rId4"/>
    <p:sldLayoutId id="2147483649" r:id="rId5"/>
    <p:sldLayoutId id="2147483666" r:id="rId6"/>
    <p:sldLayoutId id="2147483672" r:id="rId7"/>
  </p:sldLayoutIdLst>
  <p:hf hdr="0" ftr="0" dt="0"/>
  <p:txStyles>
    <p:titleStyle>
      <a:lvl1pPr algn="l" defTabSz="457178" rtl="0" eaLnBrk="1" latinLnBrk="0" hangingPunct="1">
        <a:spcBef>
          <a:spcPct val="0"/>
        </a:spcBef>
        <a:buNone/>
        <a:defRPr sz="4400" b="1" kern="1200">
          <a:solidFill>
            <a:srgbClr val="005E9E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accent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jp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4.png"/><Relationship Id="rId5" Type="http://schemas.openxmlformats.org/officeDocument/2006/relationships/image" Target="../media/image66.jpeg"/><Relationship Id="rId10" Type="http://schemas.openxmlformats.org/officeDocument/2006/relationships/image" Target="../media/image71.jp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image" Target="../media/image76.jpeg"/><Relationship Id="rId4" Type="http://schemas.openxmlformats.org/officeDocument/2006/relationships/image" Target="../media/image66.jpeg"/><Relationship Id="rId9" Type="http://schemas.openxmlformats.org/officeDocument/2006/relationships/image" Target="../media/image7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image" Target="../media/image77.png"/><Relationship Id="rId4" Type="http://schemas.openxmlformats.org/officeDocument/2006/relationships/image" Target="../media/image66.jpeg"/><Relationship Id="rId9" Type="http://schemas.openxmlformats.org/officeDocument/2006/relationships/image" Target="../media/image7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12" Type="http://schemas.openxmlformats.org/officeDocument/2006/relationships/image" Target="../media/image8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9.png"/><Relationship Id="rId5" Type="http://schemas.openxmlformats.org/officeDocument/2006/relationships/image" Target="../media/image67.jpeg"/><Relationship Id="rId10" Type="http://schemas.openxmlformats.org/officeDocument/2006/relationships/image" Target="../media/image78.png"/><Relationship Id="rId4" Type="http://schemas.openxmlformats.org/officeDocument/2006/relationships/image" Target="../media/image66.jpeg"/><Relationship Id="rId9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jpeg"/><Relationship Id="rId3" Type="http://schemas.openxmlformats.org/officeDocument/2006/relationships/image" Target="../media/image46.jpeg"/><Relationship Id="rId21" Type="http://schemas.openxmlformats.org/officeDocument/2006/relationships/image" Target="../media/image40.jpeg"/><Relationship Id="rId7" Type="http://schemas.openxmlformats.org/officeDocument/2006/relationships/image" Target="../media/image50.png"/><Relationship Id="rId12" Type="http://schemas.openxmlformats.org/officeDocument/2006/relationships/image" Target="../media/image54.jpeg"/><Relationship Id="rId17" Type="http://schemas.openxmlformats.org/officeDocument/2006/relationships/image" Target="../media/image58.png"/><Relationship Id="rId2" Type="http://schemas.openxmlformats.org/officeDocument/2006/relationships/image" Target="../media/image45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33.png"/><Relationship Id="rId24" Type="http://schemas.openxmlformats.org/officeDocument/2006/relationships/image" Target="../media/image4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2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30.pn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4556405"/>
            <a:ext cx="12192000" cy="17082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B306E48C-F825-495E-867F-A716D03D8B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31702" y="5400043"/>
            <a:ext cx="6971868" cy="704965"/>
          </a:xfrm>
        </p:spPr>
        <p:txBody>
          <a:bodyPr/>
          <a:lstStyle/>
          <a:p>
            <a:r>
              <a:rPr lang="nl-NL" smtClean="0"/>
              <a:t>DOMMINIO workshop, November 30</a:t>
            </a:r>
            <a:r>
              <a:rPr lang="nl-NL" baseline="30000" smtClean="0"/>
              <a:t>th</a:t>
            </a:r>
            <a:r>
              <a:rPr lang="nl-NL" smtClean="0"/>
              <a:t>, 2021</a:t>
            </a:r>
            <a:endParaRPr lang="x-non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C287019-2A30-4FE1-A073-FDFA5E3D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702" y="4898051"/>
            <a:ext cx="9666513" cy="728602"/>
          </a:xfrm>
        </p:spPr>
        <p:txBody>
          <a:bodyPr/>
          <a:lstStyle/>
          <a:p>
            <a:r>
              <a:rPr lang="en-US"/>
              <a:t>Processing of advanced thermoplastic composites</a:t>
            </a:r>
            <a:endParaRPr lang="x-none" dirty="0"/>
          </a:p>
        </p:txBody>
      </p:sp>
      <p:pic>
        <p:nvPicPr>
          <p:cNvPr id="37" name="TPRC-logo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81603A-4942-4401-896D-69ACFBBD51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48" y="4966902"/>
            <a:ext cx="1789387" cy="8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TPRC research roadmap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From prepreg to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4779" y="1582717"/>
            <a:ext cx="1619783" cy="1782626"/>
            <a:chOff x="1994779" y="1582717"/>
            <a:chExt cx="1619783" cy="1782626"/>
          </a:xfrm>
        </p:grpSpPr>
        <p:sp>
          <p:nvSpPr>
            <p:cNvPr id="7" name="Tekstvak 4"/>
            <p:cNvSpPr txBox="1"/>
            <p:nvPr/>
          </p:nvSpPr>
          <p:spPr>
            <a:xfrm>
              <a:off x="2359222" y="2990850"/>
              <a:ext cx="890896" cy="374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pre-preg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4779" y="1582717"/>
              <a:ext cx="1619783" cy="1337717"/>
              <a:chOff x="2603728" y="1643517"/>
              <a:chExt cx="1371600" cy="996390"/>
            </a:xfrm>
          </p:grpSpPr>
          <p:pic>
            <p:nvPicPr>
              <p:cNvPr id="9" name="Picture 10" descr="http://www.5m.cz/userfiles/image/semipregy/P115059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315" y="1643517"/>
                <a:ext cx="1051013" cy="941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http://zoltek.com/wp-content/uploads/2011/07/Prepre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728" y="1811928"/>
                <a:ext cx="1151160" cy="827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799" y="1719466"/>
            <a:ext cx="2161356" cy="9866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1597454"/>
            <a:ext cx="1734421" cy="1678452"/>
            <a:chOff x="228600" y="1597454"/>
            <a:chExt cx="1734421" cy="1678452"/>
          </a:xfrm>
        </p:grpSpPr>
        <p:sp>
          <p:nvSpPr>
            <p:cNvPr id="13" name="Tekstvak 3"/>
            <p:cNvSpPr txBox="1"/>
            <p:nvPr/>
          </p:nvSpPr>
          <p:spPr>
            <a:xfrm>
              <a:off x="424322" y="2990850"/>
              <a:ext cx="1342976" cy="28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materials</a:t>
              </a:r>
              <a:endPara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228600" y="1597454"/>
              <a:ext cx="1734421" cy="1298146"/>
              <a:chOff x="304663" y="3288731"/>
              <a:chExt cx="1531033" cy="1148381"/>
            </a:xfrm>
          </p:grpSpPr>
          <p:pic>
            <p:nvPicPr>
              <p:cNvPr id="15" name="Picture 2" descr="http://www.reprocessplasticgranules.com/images/products/RPG_Product_31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540" y="3811830"/>
                <a:ext cx="1035156" cy="625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zoltek.com/wp-content/uploads/2011/06/50K-Tow1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63" y="3288731"/>
                <a:ext cx="863495" cy="926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86200" y="1624169"/>
            <a:ext cx="1524000" cy="1705235"/>
            <a:chOff x="3886200" y="1624169"/>
            <a:chExt cx="1524000" cy="1705235"/>
          </a:xfrm>
        </p:grpSpPr>
        <p:pic>
          <p:nvPicPr>
            <p:cNvPr id="18" name="Picture 4" descr="http://d2n4wb9orp1vta.cloudfront.net/resources/images/cdn/cms/0515CW_IM_Semi%20finished%20panel%20material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6200" y="1624169"/>
              <a:ext cx="1524000" cy="124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4"/>
            <p:cNvSpPr txBox="1"/>
            <p:nvPr/>
          </p:nvSpPr>
          <p:spPr>
            <a:xfrm>
              <a:off x="4104470" y="2990850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laminate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50088" y="1546814"/>
            <a:ext cx="2248953" cy="1782590"/>
            <a:chOff x="5550088" y="1546814"/>
            <a:chExt cx="2248953" cy="17825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8" y="1546814"/>
              <a:ext cx="2248953" cy="1457915"/>
            </a:xfrm>
            <a:prstGeom prst="rect">
              <a:avLst/>
            </a:prstGeom>
          </p:spPr>
        </p:pic>
        <p:sp>
          <p:nvSpPr>
            <p:cNvPr id="22" name="Tekstvak 4"/>
            <p:cNvSpPr txBox="1"/>
            <p:nvPr/>
          </p:nvSpPr>
          <p:spPr>
            <a:xfrm>
              <a:off x="5891754" y="2990850"/>
              <a:ext cx="1565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(tailored) blank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23911" y="1579832"/>
            <a:ext cx="2015689" cy="1749572"/>
            <a:chOff x="10023911" y="1579832"/>
            <a:chExt cx="2015689" cy="1749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3911" y="1579832"/>
              <a:ext cx="2015689" cy="1367789"/>
            </a:xfrm>
            <a:prstGeom prst="rect">
              <a:avLst/>
            </a:prstGeom>
          </p:spPr>
        </p:pic>
        <p:sp>
          <p:nvSpPr>
            <p:cNvPr id="25" name="Tekstvak 4"/>
            <p:cNvSpPr txBox="1"/>
            <p:nvPr/>
          </p:nvSpPr>
          <p:spPr>
            <a:xfrm>
              <a:off x="10522641" y="2990850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assembly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kstvak 4"/>
          <p:cNvSpPr txBox="1"/>
          <p:nvPr/>
        </p:nvSpPr>
        <p:spPr>
          <a:xfrm>
            <a:off x="8314198" y="29908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87748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81225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74327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9620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836256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63021" y="1447800"/>
            <a:ext cx="8029134" cy="15569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" y="3962400"/>
            <a:ext cx="4821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Autoclave and vacuum-bag-only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In-situ AFP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AFP + out-of-autoclave</a:t>
            </a:r>
          </a:p>
        </p:txBody>
      </p:sp>
      <p:pic>
        <p:nvPicPr>
          <p:cNvPr id="34" name="Picture 3" descr="D:\Profiles\slangetk\My Documents\PhD\Publications\TPRC-03-006 - ESAFORM20 2017\figures\blanks-stamp-consolidated\SU-USSW-S-cross-section-500x-wet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9522" y="4191000"/>
            <a:ext cx="198000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191000"/>
            <a:ext cx="296962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TPRC research roadmap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From prepreg to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4779" y="1582717"/>
            <a:ext cx="1619783" cy="1782626"/>
            <a:chOff x="1994779" y="1582717"/>
            <a:chExt cx="1619783" cy="1782626"/>
          </a:xfrm>
        </p:grpSpPr>
        <p:sp>
          <p:nvSpPr>
            <p:cNvPr id="7" name="Tekstvak 4"/>
            <p:cNvSpPr txBox="1"/>
            <p:nvPr/>
          </p:nvSpPr>
          <p:spPr>
            <a:xfrm>
              <a:off x="2359222" y="2990850"/>
              <a:ext cx="890896" cy="374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pre-preg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4779" y="1582717"/>
              <a:ext cx="1619783" cy="1337717"/>
              <a:chOff x="2603728" y="1643517"/>
              <a:chExt cx="1371600" cy="996390"/>
            </a:xfrm>
          </p:grpSpPr>
          <p:pic>
            <p:nvPicPr>
              <p:cNvPr id="9" name="Picture 10" descr="http://www.5m.cz/userfiles/image/semipregy/P115059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315" y="1643517"/>
                <a:ext cx="1051013" cy="941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http://zoltek.com/wp-content/uploads/2011/07/Prepre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728" y="1811928"/>
                <a:ext cx="1151160" cy="827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799" y="1719466"/>
            <a:ext cx="2161356" cy="9866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1597454"/>
            <a:ext cx="1734421" cy="1678452"/>
            <a:chOff x="228600" y="1597454"/>
            <a:chExt cx="1734421" cy="1678452"/>
          </a:xfrm>
        </p:grpSpPr>
        <p:sp>
          <p:nvSpPr>
            <p:cNvPr id="13" name="Tekstvak 3"/>
            <p:cNvSpPr txBox="1"/>
            <p:nvPr/>
          </p:nvSpPr>
          <p:spPr>
            <a:xfrm>
              <a:off x="424322" y="2990850"/>
              <a:ext cx="1342976" cy="28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materials</a:t>
              </a:r>
              <a:endPara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228600" y="1597454"/>
              <a:ext cx="1734421" cy="1298146"/>
              <a:chOff x="304663" y="3288731"/>
              <a:chExt cx="1531033" cy="1148381"/>
            </a:xfrm>
          </p:grpSpPr>
          <p:pic>
            <p:nvPicPr>
              <p:cNvPr id="15" name="Picture 2" descr="http://www.reprocessplasticgranules.com/images/products/RPG_Product_31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540" y="3811830"/>
                <a:ext cx="1035156" cy="625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zoltek.com/wp-content/uploads/2011/06/50K-Tow1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63" y="3288731"/>
                <a:ext cx="863495" cy="926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86200" y="1624169"/>
            <a:ext cx="1524000" cy="1705235"/>
            <a:chOff x="3886200" y="1624169"/>
            <a:chExt cx="1524000" cy="1705235"/>
          </a:xfrm>
        </p:grpSpPr>
        <p:pic>
          <p:nvPicPr>
            <p:cNvPr id="18" name="Picture 4" descr="http://d2n4wb9orp1vta.cloudfront.net/resources/images/cdn/cms/0515CW_IM_Semi%20finished%20panel%20material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6200" y="1624169"/>
              <a:ext cx="1524000" cy="124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4"/>
            <p:cNvSpPr txBox="1"/>
            <p:nvPr/>
          </p:nvSpPr>
          <p:spPr>
            <a:xfrm>
              <a:off x="4104470" y="2990850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laminate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50088" y="1546814"/>
            <a:ext cx="2248953" cy="1782590"/>
            <a:chOff x="5550088" y="1546814"/>
            <a:chExt cx="2248953" cy="17825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8" y="1546814"/>
              <a:ext cx="2248953" cy="1457915"/>
            </a:xfrm>
            <a:prstGeom prst="rect">
              <a:avLst/>
            </a:prstGeom>
          </p:spPr>
        </p:pic>
        <p:sp>
          <p:nvSpPr>
            <p:cNvPr id="22" name="Tekstvak 4"/>
            <p:cNvSpPr txBox="1"/>
            <p:nvPr/>
          </p:nvSpPr>
          <p:spPr>
            <a:xfrm>
              <a:off x="5891754" y="2990850"/>
              <a:ext cx="1565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(tailored) blank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23911" y="1579832"/>
            <a:ext cx="2015689" cy="1749572"/>
            <a:chOff x="10023911" y="1579832"/>
            <a:chExt cx="2015689" cy="1749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3911" y="1579832"/>
              <a:ext cx="2015689" cy="1367789"/>
            </a:xfrm>
            <a:prstGeom prst="rect">
              <a:avLst/>
            </a:prstGeom>
          </p:spPr>
        </p:pic>
        <p:sp>
          <p:nvSpPr>
            <p:cNvPr id="25" name="Tekstvak 4"/>
            <p:cNvSpPr txBox="1"/>
            <p:nvPr/>
          </p:nvSpPr>
          <p:spPr>
            <a:xfrm>
              <a:off x="10522641" y="2990850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assembly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kstvak 4"/>
          <p:cNvSpPr txBox="1"/>
          <p:nvPr/>
        </p:nvSpPr>
        <p:spPr>
          <a:xfrm>
            <a:off x="8314198" y="29908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87748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81225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74327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9620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836256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550088" y="1546814"/>
            <a:ext cx="2248953" cy="1782590"/>
            <a:chOff x="5550088" y="1546814"/>
            <a:chExt cx="2248953" cy="1782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8" y="1546814"/>
              <a:ext cx="2248953" cy="1457915"/>
            </a:xfrm>
            <a:prstGeom prst="rect">
              <a:avLst/>
            </a:prstGeom>
          </p:spPr>
        </p:pic>
        <p:sp>
          <p:nvSpPr>
            <p:cNvPr id="34" name="Tekstvak 4"/>
            <p:cNvSpPr txBox="1"/>
            <p:nvPr/>
          </p:nvSpPr>
          <p:spPr>
            <a:xfrm>
              <a:off x="5891754" y="2990850"/>
              <a:ext cx="1565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(tailored) blank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33400" y="3962400"/>
            <a:ext cx="38298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Advanced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Tailored blanks stamping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Injection overmolding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492" y="4137463"/>
            <a:ext cx="3272181" cy="18759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0612" y="4008998"/>
            <a:ext cx="3481388" cy="181081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550087" y="1447800"/>
            <a:ext cx="4442067" cy="15569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TPRC research roadmap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From prepreg to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4779" y="1582717"/>
            <a:ext cx="1619783" cy="1782626"/>
            <a:chOff x="1994779" y="1582717"/>
            <a:chExt cx="1619783" cy="1782626"/>
          </a:xfrm>
        </p:grpSpPr>
        <p:sp>
          <p:nvSpPr>
            <p:cNvPr id="7" name="Tekstvak 4"/>
            <p:cNvSpPr txBox="1"/>
            <p:nvPr/>
          </p:nvSpPr>
          <p:spPr>
            <a:xfrm>
              <a:off x="2359222" y="2990850"/>
              <a:ext cx="890896" cy="374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pre-preg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4779" y="1582717"/>
              <a:ext cx="1619783" cy="1337717"/>
              <a:chOff x="2603728" y="1643517"/>
              <a:chExt cx="1371600" cy="996390"/>
            </a:xfrm>
          </p:grpSpPr>
          <p:pic>
            <p:nvPicPr>
              <p:cNvPr id="9" name="Picture 10" descr="http://www.5m.cz/userfiles/image/semipregy/P115059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315" y="1643517"/>
                <a:ext cx="1051013" cy="941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http://zoltek.com/wp-content/uploads/2011/07/Prepre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728" y="1811928"/>
                <a:ext cx="1151160" cy="827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799" y="1719466"/>
            <a:ext cx="2161356" cy="9866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1597454"/>
            <a:ext cx="1734421" cy="1678452"/>
            <a:chOff x="228600" y="1597454"/>
            <a:chExt cx="1734421" cy="1678452"/>
          </a:xfrm>
        </p:grpSpPr>
        <p:sp>
          <p:nvSpPr>
            <p:cNvPr id="13" name="Tekstvak 3"/>
            <p:cNvSpPr txBox="1"/>
            <p:nvPr/>
          </p:nvSpPr>
          <p:spPr>
            <a:xfrm>
              <a:off x="424322" y="2990850"/>
              <a:ext cx="1342976" cy="28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materials</a:t>
              </a:r>
              <a:endPara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228600" y="1597454"/>
              <a:ext cx="1734421" cy="1298146"/>
              <a:chOff x="304663" y="3288731"/>
              <a:chExt cx="1531033" cy="1148381"/>
            </a:xfrm>
          </p:grpSpPr>
          <p:pic>
            <p:nvPicPr>
              <p:cNvPr id="15" name="Picture 2" descr="http://www.reprocessplasticgranules.com/images/products/RPG_Product_31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540" y="3811830"/>
                <a:ext cx="1035156" cy="625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zoltek.com/wp-content/uploads/2011/06/50K-Tow1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63" y="3288731"/>
                <a:ext cx="863495" cy="926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86200" y="1624169"/>
            <a:ext cx="1524000" cy="1705235"/>
            <a:chOff x="3886200" y="1624169"/>
            <a:chExt cx="1524000" cy="1705235"/>
          </a:xfrm>
        </p:grpSpPr>
        <p:pic>
          <p:nvPicPr>
            <p:cNvPr id="18" name="Picture 4" descr="http://d2n4wb9orp1vta.cloudfront.net/resources/images/cdn/cms/0515CW_IM_Semi%20finished%20panel%20material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6200" y="1624169"/>
              <a:ext cx="1524000" cy="124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4"/>
            <p:cNvSpPr txBox="1"/>
            <p:nvPr/>
          </p:nvSpPr>
          <p:spPr>
            <a:xfrm>
              <a:off x="4104470" y="2990850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laminate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50088" y="1546814"/>
            <a:ext cx="2248953" cy="1782590"/>
            <a:chOff x="5550088" y="1546814"/>
            <a:chExt cx="2248953" cy="17825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8" y="1546814"/>
              <a:ext cx="2248953" cy="1457915"/>
            </a:xfrm>
            <a:prstGeom prst="rect">
              <a:avLst/>
            </a:prstGeom>
          </p:spPr>
        </p:pic>
        <p:sp>
          <p:nvSpPr>
            <p:cNvPr id="22" name="Tekstvak 4"/>
            <p:cNvSpPr txBox="1"/>
            <p:nvPr/>
          </p:nvSpPr>
          <p:spPr>
            <a:xfrm>
              <a:off x="5891754" y="2990850"/>
              <a:ext cx="1565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(tailored) blank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23911" y="1579832"/>
            <a:ext cx="2015689" cy="1749572"/>
            <a:chOff x="10023911" y="1579832"/>
            <a:chExt cx="2015689" cy="1749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3911" y="1579832"/>
              <a:ext cx="2015689" cy="1367789"/>
            </a:xfrm>
            <a:prstGeom prst="rect">
              <a:avLst/>
            </a:prstGeom>
          </p:spPr>
        </p:pic>
        <p:sp>
          <p:nvSpPr>
            <p:cNvPr id="25" name="Tekstvak 4"/>
            <p:cNvSpPr txBox="1"/>
            <p:nvPr/>
          </p:nvSpPr>
          <p:spPr>
            <a:xfrm>
              <a:off x="10522641" y="2990850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assembly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kstvak 4"/>
          <p:cNvSpPr txBox="1"/>
          <p:nvPr/>
        </p:nvSpPr>
        <p:spPr>
          <a:xfrm>
            <a:off x="8314198" y="29908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87748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81225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74327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9620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836256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" y="3962400"/>
            <a:ext cx="54970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– performance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Thermal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Creep &amp; long term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Defect </a:t>
            </a:r>
            <a:r>
              <a:rPr lang="nl-N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</a:t>
            </a: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manufacturing</a:t>
            </a:r>
            <a:endParaRPr lang="nl-NL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3022" y="1447800"/>
            <a:ext cx="10152778" cy="15569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https://ars.els-cdn.com/content/image/1-s2.0-S1359835X2030110X-gr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5334000" cy="1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TPRC research roadmap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From prepreg to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4779" y="1582717"/>
            <a:ext cx="1619783" cy="1782626"/>
            <a:chOff x="1994779" y="1582717"/>
            <a:chExt cx="1619783" cy="1782626"/>
          </a:xfrm>
        </p:grpSpPr>
        <p:sp>
          <p:nvSpPr>
            <p:cNvPr id="7" name="Tekstvak 4"/>
            <p:cNvSpPr txBox="1"/>
            <p:nvPr/>
          </p:nvSpPr>
          <p:spPr>
            <a:xfrm>
              <a:off x="2359222" y="2990850"/>
              <a:ext cx="890896" cy="374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pre-preg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4779" y="1582717"/>
              <a:ext cx="1619783" cy="1337717"/>
              <a:chOff x="2603728" y="1643517"/>
              <a:chExt cx="1371600" cy="996390"/>
            </a:xfrm>
          </p:grpSpPr>
          <p:pic>
            <p:nvPicPr>
              <p:cNvPr id="9" name="Picture 10" descr="http://www.5m.cz/userfiles/image/semipregy/P115059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315" y="1643517"/>
                <a:ext cx="1051013" cy="941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http://zoltek.com/wp-content/uploads/2011/07/Prepre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728" y="1811928"/>
                <a:ext cx="1151160" cy="827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799" y="1719466"/>
            <a:ext cx="2161356" cy="9866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1597454"/>
            <a:ext cx="1734421" cy="1678452"/>
            <a:chOff x="228600" y="1597454"/>
            <a:chExt cx="1734421" cy="1678452"/>
          </a:xfrm>
        </p:grpSpPr>
        <p:sp>
          <p:nvSpPr>
            <p:cNvPr id="13" name="Tekstvak 3"/>
            <p:cNvSpPr txBox="1"/>
            <p:nvPr/>
          </p:nvSpPr>
          <p:spPr>
            <a:xfrm>
              <a:off x="424322" y="2990850"/>
              <a:ext cx="1342976" cy="28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materials</a:t>
              </a:r>
              <a:endPara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228600" y="1597454"/>
              <a:ext cx="1734421" cy="1298146"/>
              <a:chOff x="304663" y="3288731"/>
              <a:chExt cx="1531033" cy="1148381"/>
            </a:xfrm>
          </p:grpSpPr>
          <p:pic>
            <p:nvPicPr>
              <p:cNvPr id="15" name="Picture 2" descr="http://www.reprocessplasticgranules.com/images/products/RPG_Product_31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540" y="3811830"/>
                <a:ext cx="1035156" cy="625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zoltek.com/wp-content/uploads/2011/06/50K-Tow1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63" y="3288731"/>
                <a:ext cx="863495" cy="926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86200" y="1624169"/>
            <a:ext cx="1524000" cy="1705235"/>
            <a:chOff x="3886200" y="1624169"/>
            <a:chExt cx="1524000" cy="1705235"/>
          </a:xfrm>
        </p:grpSpPr>
        <p:pic>
          <p:nvPicPr>
            <p:cNvPr id="18" name="Picture 4" descr="http://d2n4wb9orp1vta.cloudfront.net/resources/images/cdn/cms/0515CW_IM_Semi%20finished%20panel%20material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6200" y="1624169"/>
              <a:ext cx="1524000" cy="124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4"/>
            <p:cNvSpPr txBox="1"/>
            <p:nvPr/>
          </p:nvSpPr>
          <p:spPr>
            <a:xfrm>
              <a:off x="4104470" y="2990850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laminate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50088" y="1546814"/>
            <a:ext cx="2248953" cy="1782590"/>
            <a:chOff x="5550088" y="1546814"/>
            <a:chExt cx="2248953" cy="17825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8" y="1546814"/>
              <a:ext cx="2248953" cy="1457915"/>
            </a:xfrm>
            <a:prstGeom prst="rect">
              <a:avLst/>
            </a:prstGeom>
          </p:spPr>
        </p:pic>
        <p:sp>
          <p:nvSpPr>
            <p:cNvPr id="22" name="Tekstvak 4"/>
            <p:cNvSpPr txBox="1"/>
            <p:nvPr/>
          </p:nvSpPr>
          <p:spPr>
            <a:xfrm>
              <a:off x="5891754" y="2990850"/>
              <a:ext cx="1565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(tailored) blank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23911" y="1579832"/>
            <a:ext cx="2015689" cy="1749572"/>
            <a:chOff x="10023911" y="1579832"/>
            <a:chExt cx="2015689" cy="1749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3911" y="1579832"/>
              <a:ext cx="2015689" cy="1367789"/>
            </a:xfrm>
            <a:prstGeom prst="rect">
              <a:avLst/>
            </a:prstGeom>
          </p:spPr>
        </p:pic>
        <p:sp>
          <p:nvSpPr>
            <p:cNvPr id="25" name="Tekstvak 4"/>
            <p:cNvSpPr txBox="1"/>
            <p:nvPr/>
          </p:nvSpPr>
          <p:spPr>
            <a:xfrm>
              <a:off x="10522641" y="2990850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assembly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kstvak 4"/>
          <p:cNvSpPr txBox="1"/>
          <p:nvPr/>
        </p:nvSpPr>
        <p:spPr>
          <a:xfrm>
            <a:off x="8314198" y="29908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87748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81225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74327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9620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836256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" y="3962400"/>
            <a:ext cx="39576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Re-use of process reclaim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Compression moulding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32830" y="1447800"/>
            <a:ext cx="8382970" cy="15569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"/>
          <a:stretch/>
        </p:blipFill>
        <p:spPr>
          <a:xfrm>
            <a:off x="5486399" y="3733801"/>
            <a:ext cx="613555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TPRC research roadmap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From prepreg to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4779" y="1582717"/>
            <a:ext cx="1619783" cy="1782626"/>
            <a:chOff x="1994779" y="1582717"/>
            <a:chExt cx="1619783" cy="1782626"/>
          </a:xfrm>
        </p:grpSpPr>
        <p:sp>
          <p:nvSpPr>
            <p:cNvPr id="7" name="Tekstvak 4"/>
            <p:cNvSpPr txBox="1"/>
            <p:nvPr/>
          </p:nvSpPr>
          <p:spPr>
            <a:xfrm>
              <a:off x="2359222" y="2990850"/>
              <a:ext cx="890896" cy="374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pre-preg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4779" y="1582717"/>
              <a:ext cx="1619783" cy="1337717"/>
              <a:chOff x="2603728" y="1643517"/>
              <a:chExt cx="1371600" cy="996390"/>
            </a:xfrm>
          </p:grpSpPr>
          <p:pic>
            <p:nvPicPr>
              <p:cNvPr id="9" name="Picture 10" descr="http://www.5m.cz/userfiles/image/semipregy/P115059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315" y="1643517"/>
                <a:ext cx="1051013" cy="941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http://zoltek.com/wp-content/uploads/2011/07/Prepre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728" y="1811928"/>
                <a:ext cx="1151160" cy="827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799" y="1719466"/>
            <a:ext cx="2161356" cy="9866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1597454"/>
            <a:ext cx="1734421" cy="1678452"/>
            <a:chOff x="228600" y="1597454"/>
            <a:chExt cx="1734421" cy="1678452"/>
          </a:xfrm>
        </p:grpSpPr>
        <p:sp>
          <p:nvSpPr>
            <p:cNvPr id="13" name="Tekstvak 3"/>
            <p:cNvSpPr txBox="1"/>
            <p:nvPr/>
          </p:nvSpPr>
          <p:spPr>
            <a:xfrm>
              <a:off x="424322" y="2990850"/>
              <a:ext cx="1342976" cy="28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materials</a:t>
              </a:r>
              <a:endPara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228600" y="1597454"/>
              <a:ext cx="1734421" cy="1298146"/>
              <a:chOff x="304663" y="3288731"/>
              <a:chExt cx="1531033" cy="1148381"/>
            </a:xfrm>
          </p:grpSpPr>
          <p:pic>
            <p:nvPicPr>
              <p:cNvPr id="15" name="Picture 2" descr="http://www.reprocessplasticgranules.com/images/products/RPG_Product_31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540" y="3811830"/>
                <a:ext cx="1035156" cy="625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zoltek.com/wp-content/uploads/2011/06/50K-Tow1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63" y="3288731"/>
                <a:ext cx="863495" cy="926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86200" y="1624169"/>
            <a:ext cx="1524000" cy="1705235"/>
            <a:chOff x="3886200" y="1624169"/>
            <a:chExt cx="1524000" cy="1705235"/>
          </a:xfrm>
        </p:grpSpPr>
        <p:pic>
          <p:nvPicPr>
            <p:cNvPr id="18" name="Picture 4" descr="http://d2n4wb9orp1vta.cloudfront.net/resources/images/cdn/cms/0515CW_IM_Semi%20finished%20panel%20material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6200" y="1624169"/>
              <a:ext cx="1524000" cy="124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4"/>
            <p:cNvSpPr txBox="1"/>
            <p:nvPr/>
          </p:nvSpPr>
          <p:spPr>
            <a:xfrm>
              <a:off x="4104470" y="2990850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laminate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50088" y="1546814"/>
            <a:ext cx="2248953" cy="1782590"/>
            <a:chOff x="5550088" y="1546814"/>
            <a:chExt cx="2248953" cy="17825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8" y="1546814"/>
              <a:ext cx="2248953" cy="1457915"/>
            </a:xfrm>
            <a:prstGeom prst="rect">
              <a:avLst/>
            </a:prstGeom>
          </p:spPr>
        </p:pic>
        <p:sp>
          <p:nvSpPr>
            <p:cNvPr id="22" name="Tekstvak 4"/>
            <p:cNvSpPr txBox="1"/>
            <p:nvPr/>
          </p:nvSpPr>
          <p:spPr>
            <a:xfrm>
              <a:off x="5891754" y="2990850"/>
              <a:ext cx="1565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(tailored) blank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23911" y="1579832"/>
            <a:ext cx="2015689" cy="1749572"/>
            <a:chOff x="10023911" y="1579832"/>
            <a:chExt cx="2015689" cy="1749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3911" y="1579832"/>
              <a:ext cx="2015689" cy="1367789"/>
            </a:xfrm>
            <a:prstGeom prst="rect">
              <a:avLst/>
            </a:prstGeom>
          </p:spPr>
        </p:pic>
        <p:sp>
          <p:nvSpPr>
            <p:cNvPr id="25" name="Tekstvak 4"/>
            <p:cNvSpPr txBox="1"/>
            <p:nvPr/>
          </p:nvSpPr>
          <p:spPr>
            <a:xfrm>
              <a:off x="10522641" y="2990850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assembly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kstvak 4"/>
          <p:cNvSpPr txBox="1"/>
          <p:nvPr/>
        </p:nvSpPr>
        <p:spPr>
          <a:xfrm>
            <a:off x="8314198" y="29908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87748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81225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74327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9620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836256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400" y="3962400"/>
            <a:ext cx="4260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Multimaterial, hybrid joining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 fastening</a:t>
            </a: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5735" y="5043929"/>
            <a:ext cx="3295200" cy="112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8">
            <a:extLst>
              <a:ext uri="{FF2B5EF4-FFF2-40B4-BE49-F238E27FC236}">
                <a16:creationId xmlns:a16="http://schemas.microsoft.com/office/drawing/2014/main" xmlns="" id="{822E0601-7C0A-477D-AC2C-70F7853EE0D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735" y="4002115"/>
            <a:ext cx="3295200" cy="968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535" y="3990563"/>
            <a:ext cx="2756265" cy="206159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9992155" y="1447800"/>
            <a:ext cx="2123645" cy="15569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mtClean="0"/>
              <a:t>ENLIGHTEN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ENLIGHTEN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E</a:t>
            </a:r>
            <a:r>
              <a:rPr lang="en-US"/>
              <a:t>nabling I</a:t>
            </a:r>
            <a:r>
              <a:rPr lang="en-US" b="1"/>
              <a:t>n</a:t>
            </a:r>
            <a:r>
              <a:rPr lang="en-US"/>
              <a:t>tegrated </a:t>
            </a:r>
            <a:r>
              <a:rPr lang="en-US" b="1"/>
              <a:t>Light</a:t>
            </a:r>
            <a:r>
              <a:rPr lang="en-US"/>
              <a:t>weight Structur</a:t>
            </a:r>
            <a:r>
              <a:rPr lang="en-US" b="1"/>
              <a:t>e</a:t>
            </a:r>
            <a:r>
              <a:rPr lang="en-US"/>
              <a:t>s I</a:t>
            </a:r>
            <a:r>
              <a:rPr lang="en-US" b="1"/>
              <a:t>n</a:t>
            </a:r>
            <a:r>
              <a:rPr lang="en-US"/>
              <a:t> High </a:t>
            </a:r>
            <a:r>
              <a:rPr lang="en-US" smtClean="0"/>
              <a:t>Volumes (ENLIGHTEN)</a:t>
            </a:r>
          </a:p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  <a:p>
            <a:r>
              <a:rPr lang="nl-NL" smtClean="0">
                <a:solidFill>
                  <a:schemeClr val="accent4"/>
                </a:solidFill>
              </a:rPr>
              <a:t>Goal: Enhance assembly and integrated manufacturing of TPC structures</a:t>
            </a:r>
            <a:endParaRPr lang="en-US" smtClean="0">
              <a:solidFill>
                <a:schemeClr val="accent4"/>
              </a:solidFill>
            </a:endParaRPr>
          </a:p>
          <a:p>
            <a:r>
              <a:rPr lang="en-US" smtClean="0">
                <a:solidFill>
                  <a:schemeClr val="accent4"/>
                </a:solidFill>
              </a:rPr>
              <a:t>Means: Accurate </a:t>
            </a:r>
            <a:r>
              <a:rPr lang="en-US" b="1">
                <a:solidFill>
                  <a:schemeClr val="accent4"/>
                </a:solidFill>
              </a:rPr>
              <a:t>material, process and performance modelling</a:t>
            </a:r>
            <a:r>
              <a:rPr lang="en-US">
                <a:solidFill>
                  <a:schemeClr val="accent4"/>
                </a:solidFill>
              </a:rPr>
              <a:t>, combined with well </a:t>
            </a:r>
            <a:r>
              <a:rPr lang="en-US" b="1">
                <a:solidFill>
                  <a:schemeClr val="accent4"/>
                </a:solidFill>
              </a:rPr>
              <a:t>controlled </a:t>
            </a:r>
            <a:r>
              <a:rPr lang="en-US">
                <a:solidFill>
                  <a:schemeClr val="accent4"/>
                </a:solidFill>
              </a:rPr>
              <a:t>and</a:t>
            </a:r>
            <a:r>
              <a:rPr lang="en-US" b="1">
                <a:solidFill>
                  <a:schemeClr val="accent4"/>
                </a:solidFill>
              </a:rPr>
              <a:t> monitored </a:t>
            </a:r>
            <a:r>
              <a:rPr lang="en-US">
                <a:solidFill>
                  <a:schemeClr val="accent4"/>
                </a:solidFill>
              </a:rPr>
              <a:t>manufacturing processes, leading to </a:t>
            </a:r>
            <a:r>
              <a:rPr lang="en-US" b="1">
                <a:solidFill>
                  <a:schemeClr val="accent4"/>
                </a:solidFill>
              </a:rPr>
              <a:t>predictable structural </a:t>
            </a:r>
            <a:r>
              <a:rPr lang="en-US" b="1" smtClean="0">
                <a:solidFill>
                  <a:schemeClr val="accent4"/>
                </a:solidFill>
              </a:rPr>
              <a:t>performance</a:t>
            </a:r>
          </a:p>
          <a:p>
            <a:endParaRPr lang="nl-NL" smtClean="0"/>
          </a:p>
          <a:p>
            <a:r>
              <a:rPr lang="nl-NL" smtClean="0"/>
              <a:t>NWO Perspective</a:t>
            </a:r>
          </a:p>
          <a:p>
            <a:pPr lvl="1"/>
            <a:r>
              <a:rPr lang="nl-NL" smtClean="0"/>
              <a:t>5 years, project budget €5.600.000 </a:t>
            </a:r>
          </a:p>
          <a:p>
            <a:pPr lvl="1"/>
            <a:r>
              <a:rPr lang="nl-NL" smtClean="0"/>
              <a:t>13 PhD</a:t>
            </a:r>
          </a:p>
          <a:p>
            <a:pPr lvl="1"/>
            <a:r>
              <a:rPr lang="nl-NL" smtClean="0"/>
              <a:t>University of Twente, Delft Technical University, Technical University of Eindhoven, Warwick Manufacturing Group, TPAC (Saxion)</a:t>
            </a:r>
          </a:p>
          <a:p>
            <a:pPr marL="0" indent="0">
              <a:buNone/>
            </a:pPr>
            <a:endParaRPr lang="nl-NL" smtClean="0"/>
          </a:p>
          <a:p>
            <a:endParaRPr lang="nl-NL"/>
          </a:p>
          <a:p>
            <a:endParaRPr lang="nl-NL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elkom bij het NW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10377" y="3360131"/>
            <a:ext cx="1073427" cy="14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ENLIGHTEN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E</a:t>
            </a:r>
            <a:r>
              <a:rPr lang="en-US"/>
              <a:t>nabling I</a:t>
            </a:r>
            <a:r>
              <a:rPr lang="en-US" b="1"/>
              <a:t>n</a:t>
            </a:r>
            <a:r>
              <a:rPr lang="en-US"/>
              <a:t>tegrated </a:t>
            </a:r>
            <a:r>
              <a:rPr lang="en-US" b="1"/>
              <a:t>Light</a:t>
            </a:r>
            <a:r>
              <a:rPr lang="en-US"/>
              <a:t>weight Structur</a:t>
            </a:r>
            <a:r>
              <a:rPr lang="en-US" b="1"/>
              <a:t>e</a:t>
            </a:r>
            <a:r>
              <a:rPr lang="en-US"/>
              <a:t>s I</a:t>
            </a:r>
            <a:r>
              <a:rPr lang="en-US" b="1"/>
              <a:t>n</a:t>
            </a:r>
            <a:r>
              <a:rPr lang="en-US"/>
              <a:t> High </a:t>
            </a:r>
            <a:r>
              <a:rPr lang="en-US" smtClean="0"/>
              <a:t>Volumes (ENLIGHTEN)</a:t>
            </a:r>
          </a:p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  <a:p>
            <a:r>
              <a:rPr lang="nl-NL" smtClean="0">
                <a:solidFill>
                  <a:schemeClr val="accent4"/>
                </a:solidFill>
              </a:rPr>
              <a:t>Goal: Enhance assembly and integrated manufacturing of TPC structures</a:t>
            </a:r>
            <a:endParaRPr lang="en-US" smtClean="0">
              <a:solidFill>
                <a:schemeClr val="accent4"/>
              </a:solidFill>
            </a:endParaRPr>
          </a:p>
          <a:p>
            <a:r>
              <a:rPr lang="en-US" smtClean="0">
                <a:solidFill>
                  <a:schemeClr val="accent4"/>
                </a:solidFill>
              </a:rPr>
              <a:t>Means: Accurate </a:t>
            </a:r>
            <a:r>
              <a:rPr lang="en-US" b="1">
                <a:solidFill>
                  <a:schemeClr val="accent4"/>
                </a:solidFill>
              </a:rPr>
              <a:t>material, process and performance modelling</a:t>
            </a:r>
            <a:r>
              <a:rPr lang="en-US">
                <a:solidFill>
                  <a:schemeClr val="accent4"/>
                </a:solidFill>
              </a:rPr>
              <a:t>, combined with well </a:t>
            </a:r>
            <a:r>
              <a:rPr lang="en-US" b="1">
                <a:solidFill>
                  <a:schemeClr val="accent4"/>
                </a:solidFill>
              </a:rPr>
              <a:t>controlled </a:t>
            </a:r>
            <a:r>
              <a:rPr lang="en-US">
                <a:solidFill>
                  <a:schemeClr val="accent4"/>
                </a:solidFill>
              </a:rPr>
              <a:t>and</a:t>
            </a:r>
            <a:r>
              <a:rPr lang="en-US" b="1">
                <a:solidFill>
                  <a:schemeClr val="accent4"/>
                </a:solidFill>
              </a:rPr>
              <a:t> monitored </a:t>
            </a:r>
            <a:r>
              <a:rPr lang="en-US">
                <a:solidFill>
                  <a:schemeClr val="accent4"/>
                </a:solidFill>
              </a:rPr>
              <a:t>manufacturing processes, leading to </a:t>
            </a:r>
            <a:r>
              <a:rPr lang="en-US" b="1">
                <a:solidFill>
                  <a:schemeClr val="accent4"/>
                </a:solidFill>
              </a:rPr>
              <a:t>predictable structural </a:t>
            </a:r>
            <a:r>
              <a:rPr lang="en-US" b="1" smtClean="0">
                <a:solidFill>
                  <a:schemeClr val="accent4"/>
                </a:solidFill>
              </a:rPr>
              <a:t>performance</a:t>
            </a:r>
          </a:p>
          <a:p>
            <a:endParaRPr lang="nl-NL" smtClean="0"/>
          </a:p>
          <a:p>
            <a:r>
              <a:rPr lang="nl-NL" smtClean="0"/>
              <a:t>NWO Perspective</a:t>
            </a:r>
          </a:p>
          <a:p>
            <a:pPr lvl="1"/>
            <a:r>
              <a:rPr lang="nl-NL" smtClean="0"/>
              <a:t>5 years, project budget €5.600.000 </a:t>
            </a:r>
          </a:p>
          <a:p>
            <a:pPr lvl="1"/>
            <a:r>
              <a:rPr lang="nl-NL" smtClean="0"/>
              <a:t>13 PhD</a:t>
            </a:r>
          </a:p>
          <a:p>
            <a:pPr lvl="1"/>
            <a:r>
              <a:rPr lang="nl-NL" smtClean="0"/>
              <a:t>University of Twente, Delft Technical University, Technical University of Eindhoven, Warwick Manufacturing Group, TPAC (Saxion)</a:t>
            </a:r>
          </a:p>
          <a:p>
            <a:pPr marL="0" indent="0">
              <a:buNone/>
            </a:pPr>
            <a:endParaRPr lang="nl-NL" smtClean="0"/>
          </a:p>
          <a:p>
            <a:endParaRPr lang="nl-NL"/>
          </a:p>
          <a:p>
            <a:endParaRPr lang="nl-NL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elkom bij het NW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10377" y="3360131"/>
            <a:ext cx="1073427" cy="14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028" y="328212"/>
            <a:ext cx="4531528" cy="5981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685912" y="172938"/>
            <a:ext cx="9001760" cy="6136639"/>
            <a:chOff x="71120" y="101600"/>
            <a:chExt cx="9001760" cy="6136639"/>
          </a:xfrm>
        </p:grpSpPr>
        <p:sp>
          <p:nvSpPr>
            <p:cNvPr id="9" name="Rectangle 8"/>
            <p:cNvSpPr/>
            <p:nvPr/>
          </p:nvSpPr>
          <p:spPr>
            <a:xfrm>
              <a:off x="71120" y="101600"/>
              <a:ext cx="9001760" cy="5811838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6236" y="256874"/>
              <a:ext cx="4531528" cy="59813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874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ENLIGHTEN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7" y="1304653"/>
            <a:ext cx="10324289" cy="47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ENLIGHTEN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 t="2378" r="4888"/>
          <a:stretch/>
        </p:blipFill>
        <p:spPr>
          <a:xfrm>
            <a:off x="609600" y="1361440"/>
            <a:ext cx="10520855" cy="529227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13752" y="3177702"/>
            <a:ext cx="2198451" cy="33333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thermoplastic composites research center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Key figures 2020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21" y="2239731"/>
            <a:ext cx="3886200" cy="2452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662" y="2249352"/>
            <a:ext cx="4101159" cy="2460695"/>
          </a:xfrm>
          <a:prstGeom prst="rect">
            <a:avLst/>
          </a:prstGeom>
        </p:spPr>
      </p:pic>
      <p:graphicFrame>
        <p:nvGraphicFramePr>
          <p:cNvPr id="11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957441"/>
              </p:ext>
            </p:extLst>
          </p:nvPr>
        </p:nvGraphicFramePr>
        <p:xfrm>
          <a:off x="699442" y="2421763"/>
          <a:ext cx="3886200" cy="2008744"/>
        </p:xfrm>
        <a:graphic>
          <a:graphicData uri="http://schemas.openxmlformats.org/drawingml/2006/table">
            <a:tbl>
              <a:tblPr bandRow="1"/>
              <a:tblGrid>
                <a:gridCol w="1674672"/>
                <a:gridCol w="2211528"/>
              </a:tblGrid>
              <a:tr h="50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Staff</a:t>
                      </a:r>
                      <a:endParaRPr lang="nl-NL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589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9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NL" sz="180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nl-NL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589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95">
                        <a:alpha val="20000"/>
                      </a:srgbClr>
                    </a:solidFill>
                  </a:tcPr>
                </a:tc>
              </a:tr>
              <a:tr h="50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Graduates</a:t>
                      </a:r>
                      <a:endParaRPr lang="nl-NL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5 - 10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Budget</a:t>
                      </a:r>
                      <a:endParaRPr lang="nl-NL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9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M€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895">
                        <a:alpha val="20000"/>
                      </a:srgbClr>
                    </a:solidFill>
                  </a:tcPr>
                </a:tc>
              </a:tr>
              <a:tr h="502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Members</a:t>
                      </a:r>
                      <a:endParaRPr lang="nl-NL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589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(13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T1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&amp; 9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T2)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589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8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946" y="4753583"/>
            <a:ext cx="6070367" cy="1721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ENLIGHTEN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mtClean="0"/>
              <a:t>3 PhD students at UT/TPRC on process modelling</a:t>
            </a:r>
          </a:p>
          <a:p>
            <a:pPr>
              <a:buFont typeface="+mj-lt"/>
              <a:buAutoNum type="arabicPeriod"/>
            </a:pPr>
            <a:r>
              <a:rPr lang="nl-NL" smtClean="0"/>
              <a:t>Matrix </a:t>
            </a:r>
            <a:r>
              <a:rPr lang="nl-NL"/>
              <a:t>and interphase structure </a:t>
            </a:r>
            <a:r>
              <a:rPr lang="nl-NL" smtClean="0"/>
              <a:t>evolution</a:t>
            </a:r>
          </a:p>
          <a:p>
            <a:pPr lvl="1"/>
            <a:r>
              <a:rPr lang="nl-NL" smtClean="0"/>
              <a:t>healing - crystallization</a:t>
            </a:r>
          </a:p>
          <a:p>
            <a:pPr lvl="1"/>
            <a:r>
              <a:rPr lang="nl-NL" smtClean="0"/>
              <a:t>morphology – performance</a:t>
            </a:r>
          </a:p>
          <a:p>
            <a:pPr lvl="1"/>
            <a:endParaRPr lang="nl-NL" smtClean="0"/>
          </a:p>
          <a:p>
            <a:pPr>
              <a:buFont typeface="+mj-lt"/>
              <a:buAutoNum type="arabicPeriod"/>
            </a:pPr>
            <a:r>
              <a:rPr lang="en-US"/>
              <a:t>Contact development and reinforcement structure </a:t>
            </a:r>
            <a:r>
              <a:rPr lang="en-US" smtClean="0"/>
              <a:t>evolution</a:t>
            </a:r>
          </a:p>
          <a:p>
            <a:pPr lvl="1"/>
            <a:r>
              <a:rPr lang="nl-NL" smtClean="0"/>
              <a:t>restructuring via non-isothermal </a:t>
            </a:r>
            <a:r>
              <a:rPr lang="nl-NL"/>
              <a:t>multiphase </a:t>
            </a:r>
            <a:r>
              <a:rPr lang="nl-NL" smtClean="0"/>
              <a:t>flow</a:t>
            </a:r>
          </a:p>
          <a:p>
            <a:pPr lvl="1"/>
            <a:r>
              <a:rPr lang="nl-NL" smtClean="0"/>
              <a:t>de- and re-consolidation</a:t>
            </a:r>
          </a:p>
          <a:p>
            <a:pPr lvl="1"/>
            <a:r>
              <a:rPr lang="nl-NL" smtClean="0"/>
              <a:t>induction welding and overmolding</a:t>
            </a:r>
          </a:p>
          <a:p>
            <a:pPr lvl="1"/>
            <a:endParaRPr lang="nl-NL"/>
          </a:p>
          <a:p>
            <a:pPr>
              <a:buFont typeface="+mj-lt"/>
              <a:buAutoNum type="arabicPeriod"/>
            </a:pPr>
            <a:r>
              <a:rPr lang="en-US"/>
              <a:t>Composite structure evolution in full thermomechanical </a:t>
            </a:r>
            <a:r>
              <a:rPr lang="en-US" smtClean="0"/>
              <a:t>coupling</a:t>
            </a:r>
          </a:p>
          <a:p>
            <a:pPr lvl="1"/>
            <a:r>
              <a:rPr lang="en-US"/>
              <a:t>physically based </a:t>
            </a:r>
            <a:r>
              <a:rPr lang="en-US" smtClean="0"/>
              <a:t>homogenized constitutive </a:t>
            </a:r>
            <a:r>
              <a:rPr lang="en-US"/>
              <a:t>models</a:t>
            </a:r>
            <a:endParaRPr lang="nl-NL"/>
          </a:p>
          <a:p>
            <a:pPr marL="0" indent="0">
              <a:buNone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790" y="892466"/>
            <a:ext cx="4276551" cy="14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866" y="2386836"/>
            <a:ext cx="3238398" cy="22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mtClean="0"/>
              <a:t>Closure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583247"/>
            <a:ext cx="10363200" cy="4083906"/>
          </a:xfrm>
        </p:spPr>
        <p:txBody>
          <a:bodyPr/>
          <a:lstStyle/>
          <a:p>
            <a:r>
              <a:rPr lang="nl-NL" sz="2400"/>
              <a:t>Basic research runs along with the commercialisation of thermoplastic </a:t>
            </a:r>
            <a:r>
              <a:rPr lang="nl-NL" sz="2400" smtClean="0"/>
              <a:t>composites</a:t>
            </a:r>
          </a:p>
          <a:p>
            <a:endParaRPr lang="nl-NL" sz="2400"/>
          </a:p>
          <a:p>
            <a:r>
              <a:rPr lang="en-US" sz="2400"/>
              <a:t>TPRC’s roadmap research currently focuses on material – process </a:t>
            </a:r>
            <a:r>
              <a:rPr lang="en-US" sz="2400" smtClean="0"/>
              <a:t>interaction</a:t>
            </a:r>
          </a:p>
          <a:p>
            <a:endParaRPr lang="en-US" sz="2400"/>
          </a:p>
          <a:p>
            <a:r>
              <a:rPr lang="en-US" sz="2400"/>
              <a:t>Understanding of basic mechanisms required prior to upscaling</a:t>
            </a:r>
          </a:p>
          <a:p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30419" y="3040911"/>
            <a:ext cx="7733045" cy="193951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>
              <a:solidFill>
                <a:schemeClr val="accent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9829" y="3358987"/>
            <a:ext cx="2601056" cy="12764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cap="small">
                <a:solidFill>
                  <a:schemeClr val="accent6"/>
                </a:solidFill>
              </a:rPr>
              <a:t>r</a:t>
            </a:r>
            <a:r>
              <a:rPr lang="nl-NL" sz="2400" b="1" cap="small" smtClean="0">
                <a:solidFill>
                  <a:schemeClr val="accent6"/>
                </a:solidFill>
              </a:rPr>
              <a:t>oadmap research</a:t>
            </a:r>
            <a:endParaRPr lang="en-US" sz="2400" b="1" cap="small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Organisation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21746" y="3589862"/>
            <a:ext cx="2413842" cy="8146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cap="small">
                <a:solidFill>
                  <a:schemeClr val="accent6"/>
                </a:solidFill>
              </a:rPr>
              <a:t>bilateral projects</a:t>
            </a:r>
            <a:endParaRPr lang="en-US" sz="2400" b="1" cap="small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3980" y="3715857"/>
            <a:ext cx="1748416" cy="5627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cap="small" smtClean="0">
                <a:solidFill>
                  <a:schemeClr val="accent6"/>
                </a:solidFill>
              </a:rPr>
              <a:t>training</a:t>
            </a:r>
            <a:endParaRPr lang="en-US" b="1" cap="small"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60" y="3141663"/>
            <a:ext cx="716532" cy="60058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341516" y="1110831"/>
            <a:ext cx="3476729" cy="1370420"/>
          </a:xfrm>
          <a:prstGeom prst="roundRect">
            <a:avLst/>
          </a:prstGeom>
          <a:solidFill>
            <a:srgbClr val="33CC33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cap="small">
                <a:solidFill>
                  <a:schemeClr val="accent6"/>
                </a:solidFill>
              </a:rPr>
              <a:t>members</a:t>
            </a:r>
            <a:endParaRPr lang="en-US" sz="2400" b="1" cap="small">
              <a:solidFill>
                <a:schemeClr val="accent6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77333" y="5315629"/>
            <a:ext cx="1869012" cy="75595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cap="small" smtClean="0">
                <a:solidFill>
                  <a:schemeClr val="accent6"/>
                </a:solidFill>
              </a:rPr>
              <a:t>non-member</a:t>
            </a:r>
            <a:endParaRPr lang="en-US" b="1" cap="small">
              <a:solidFill>
                <a:schemeClr val="accent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15857" y="1939420"/>
            <a:ext cx="12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cap="small">
                <a:solidFill>
                  <a:schemeClr val="accent6"/>
                </a:solidFill>
              </a:rPr>
              <a:t>tier 1</a:t>
            </a:r>
            <a:endParaRPr lang="en-US" sz="2000" b="1" cap="small">
              <a:solidFill>
                <a:schemeClr val="accent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28367" y="1927787"/>
            <a:ext cx="1260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cap="small">
                <a:solidFill>
                  <a:schemeClr val="accent6"/>
                </a:solidFill>
              </a:rPr>
              <a:t>tier 2</a:t>
            </a:r>
            <a:endParaRPr lang="en-US" sz="2000" b="1" cap="small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31" y="1446435"/>
            <a:ext cx="775067" cy="658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0" y="1683321"/>
            <a:ext cx="435676" cy="370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17" y="5089032"/>
            <a:ext cx="247759" cy="495517"/>
          </a:xfrm>
          <a:prstGeom prst="rect">
            <a:avLst/>
          </a:prstGeom>
        </p:spPr>
      </p:pic>
      <p:sp>
        <p:nvSpPr>
          <p:cNvPr id="13" name="Up-Down Arrow 12"/>
          <p:cNvSpPr/>
          <p:nvPr/>
        </p:nvSpPr>
        <p:spPr>
          <a:xfrm>
            <a:off x="5911202" y="2475505"/>
            <a:ext cx="396000" cy="554698"/>
          </a:xfrm>
          <a:prstGeom prst="up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cap="small">
              <a:solidFill>
                <a:schemeClr val="accent6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60" y="3061382"/>
            <a:ext cx="782349" cy="78234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49092" y="3294896"/>
            <a:ext cx="1373633" cy="122828"/>
            <a:chOff x="2649092" y="3294896"/>
            <a:chExt cx="1373633" cy="122828"/>
          </a:xfrm>
        </p:grpSpPr>
        <p:sp>
          <p:nvSpPr>
            <p:cNvPr id="27" name="Rectangle 26"/>
            <p:cNvSpPr/>
            <p:nvPr/>
          </p:nvSpPr>
          <p:spPr>
            <a:xfrm>
              <a:off x="2649092" y="3294896"/>
              <a:ext cx="705612" cy="11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67611" y="3300249"/>
              <a:ext cx="555114" cy="11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676481" y="3534899"/>
            <a:ext cx="1333786" cy="109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81" y="3113645"/>
            <a:ext cx="708936" cy="7089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67" y="3121257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98" y="3198639"/>
            <a:ext cx="869594" cy="565236"/>
          </a:xfrm>
          <a:prstGeom prst="rect">
            <a:avLst/>
          </a:prstGeom>
        </p:spPr>
      </p:pic>
      <p:sp>
        <p:nvSpPr>
          <p:cNvPr id="33" name="Up Arrow 32"/>
          <p:cNvSpPr/>
          <p:nvPr/>
        </p:nvSpPr>
        <p:spPr>
          <a:xfrm flipV="1">
            <a:off x="7255060" y="4404561"/>
            <a:ext cx="180000" cy="911068"/>
          </a:xfrm>
          <a:prstGeom prst="up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cap="small">
              <a:solidFill>
                <a:schemeClr val="accent6"/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 flipV="1">
            <a:off x="8128564" y="4278565"/>
            <a:ext cx="180000" cy="1037064"/>
          </a:xfrm>
          <a:prstGeom prst="up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cap="small">
              <a:solidFill>
                <a:schemeClr val="accent6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30419" y="1417468"/>
            <a:ext cx="1373056" cy="7559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cap="small" smtClean="0">
                <a:solidFill>
                  <a:schemeClr val="accent6"/>
                </a:solidFill>
              </a:rPr>
              <a:t>TPRC Foundation</a:t>
            </a:r>
            <a:endParaRPr lang="en-US" b="1" cap="small">
              <a:solidFill>
                <a:schemeClr val="accent6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2836356" y="2184127"/>
            <a:ext cx="208295" cy="1174859"/>
          </a:xfrm>
          <a:prstGeom prst="up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cap="small">
              <a:solidFill>
                <a:schemeClr val="accent6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 rot="5400000">
            <a:off x="3870371" y="1440239"/>
            <a:ext cx="180000" cy="710410"/>
          </a:xfrm>
          <a:prstGeom prst="up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cap="small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023" y="2474900"/>
            <a:ext cx="453450" cy="36476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 cap="small">
                <a:solidFill>
                  <a:schemeClr val="accent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sz="1800"/>
              <a:t>IP</a:t>
            </a:r>
            <a:endParaRPr lang="en-US" sz="1800"/>
          </a:p>
        </p:txBody>
      </p:sp>
      <p:sp>
        <p:nvSpPr>
          <p:cNvPr id="38" name="TextBox 37"/>
          <p:cNvSpPr txBox="1"/>
          <p:nvPr/>
        </p:nvSpPr>
        <p:spPr>
          <a:xfrm>
            <a:off x="3703008" y="1915487"/>
            <a:ext cx="453450" cy="36476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 cap="small">
                <a:solidFill>
                  <a:schemeClr val="accent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sz="1800"/>
              <a:t>IP</a:t>
            </a:r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98" y="3037411"/>
            <a:ext cx="798813" cy="7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thermoplastic composites research center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Membership</a:t>
            </a:r>
          </a:p>
          <a:p>
            <a:pPr lvl="1"/>
            <a:r>
              <a:rPr lang="en-US" sz="1800"/>
              <a:t>Definition &amp; steering of </a:t>
            </a:r>
            <a:r>
              <a:rPr lang="en-US" sz="1800" b="1"/>
              <a:t>roadmap</a:t>
            </a:r>
            <a:r>
              <a:rPr lang="en-US" sz="1800"/>
              <a:t> research</a:t>
            </a:r>
          </a:p>
          <a:p>
            <a:pPr lvl="1"/>
            <a:r>
              <a:rPr lang="en-US" sz="1800"/>
              <a:t>Generated IP is shared amongst members</a:t>
            </a:r>
          </a:p>
          <a:p>
            <a:pPr lvl="1"/>
            <a:r>
              <a:rPr lang="en-US" sz="1800"/>
              <a:t>Attractive access to facilities</a:t>
            </a:r>
          </a:p>
          <a:p>
            <a:pPr lvl="1"/>
            <a:endParaRPr lang="en-US" sz="1800"/>
          </a:p>
          <a:p>
            <a:pPr marL="0" indent="0">
              <a:buNone/>
            </a:pPr>
            <a:r>
              <a:rPr lang="en-US" b="1"/>
              <a:t>Bi- and multilateral projects</a:t>
            </a:r>
          </a:p>
          <a:p>
            <a:pPr lvl="1"/>
            <a:r>
              <a:rPr lang="en-US" sz="1800"/>
              <a:t>Members and non-members</a:t>
            </a:r>
          </a:p>
          <a:p>
            <a:pPr lvl="1"/>
            <a:r>
              <a:rPr lang="en-US" sz="1800"/>
              <a:t>Goal: initiate long term cooperation</a:t>
            </a:r>
          </a:p>
          <a:p>
            <a:pPr lvl="1"/>
            <a:endParaRPr lang="en-US" sz="1800"/>
          </a:p>
          <a:p>
            <a:pPr marL="0" indent="0">
              <a:buNone/>
            </a:pPr>
            <a:r>
              <a:rPr lang="en-US" b="1"/>
              <a:t>Training</a:t>
            </a:r>
          </a:p>
          <a:p>
            <a:pPr lvl="1"/>
            <a:r>
              <a:rPr lang="en-US" sz="1800"/>
              <a:t>Introductory course on Thermoplastic Composites</a:t>
            </a:r>
            <a:endParaRPr lang="nl-NL" sz="1800"/>
          </a:p>
          <a:p>
            <a:pPr lvl="1"/>
            <a:r>
              <a:rPr lang="nl-NL" sz="1800"/>
              <a:t>Advanced level course on Forming of Thermoplastic </a:t>
            </a:r>
            <a:r>
              <a:rPr lang="nl-NL" sz="1800" smtClean="0"/>
              <a:t>Composites</a:t>
            </a:r>
          </a:p>
          <a:p>
            <a:pPr lvl="1"/>
            <a:r>
              <a:rPr lang="nl-NL" sz="1800" smtClean="0"/>
              <a:t>Joining of Thermoplastic Composites (under construction)</a:t>
            </a:r>
            <a:endParaRPr lang="en-US" sz="1800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Cooperation models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 descr="Afbeeldingsresultaat voor one-on-o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8652" y="2989796"/>
            <a:ext cx="1297904" cy="12979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group discus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9536" y="1895378"/>
            <a:ext cx="1276136" cy="7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fbeeldingsresultaat voor train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9536" y="4694093"/>
            <a:ext cx="1307845" cy="9950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6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70" y="-231"/>
            <a:ext cx="8640492" cy="627132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316102" y="5717614"/>
            <a:ext cx="583949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Afbeelding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37" y="5765630"/>
            <a:ext cx="997281" cy="23517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294886" y="5667048"/>
            <a:ext cx="583949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Afbeelding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095" y="5580028"/>
            <a:ext cx="477532" cy="42892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655844" y="4362078"/>
            <a:ext cx="1278083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Afbeelding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642" y="4319162"/>
            <a:ext cx="783599" cy="3924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371" y="2818036"/>
            <a:ext cx="714799" cy="3651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478" y="3444188"/>
            <a:ext cx="1196150" cy="315091"/>
          </a:xfrm>
          <a:prstGeom prst="rect">
            <a:avLst/>
          </a:prstGeom>
        </p:spPr>
      </p:pic>
      <p:pic>
        <p:nvPicPr>
          <p:cNvPr id="42" name="Afbeelding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30" y="5450059"/>
            <a:ext cx="421695" cy="34380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398783" y="1124420"/>
            <a:ext cx="842744" cy="382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766" y="1170309"/>
            <a:ext cx="711421" cy="16005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267288" y="3408146"/>
            <a:ext cx="842744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915" y="3230580"/>
            <a:ext cx="1227551" cy="38594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051334" y="4449237"/>
            <a:ext cx="1288930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Afbeelding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310" y="4495173"/>
            <a:ext cx="1288930" cy="19356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41047" y="4495173"/>
            <a:ext cx="1288930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Afbeelding 2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0" t="32934" r="9866" b="41867"/>
          <a:stretch/>
        </p:blipFill>
        <p:spPr>
          <a:xfrm>
            <a:off x="5732332" y="4507125"/>
            <a:ext cx="712049" cy="21126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760" y="4139577"/>
            <a:ext cx="604707" cy="31478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702323" y="4008410"/>
            <a:ext cx="1288930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Afbeelding 1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142" y="4021854"/>
            <a:ext cx="1512860" cy="338289"/>
          </a:xfrm>
          <a:prstGeom prst="rect">
            <a:avLst/>
          </a:prstGeom>
        </p:spPr>
      </p:pic>
      <p:pic>
        <p:nvPicPr>
          <p:cNvPr id="54" name="Afbeelding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869" y="5015183"/>
            <a:ext cx="744980" cy="41836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170089" y="2491938"/>
            <a:ext cx="842744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950" y="2567174"/>
            <a:ext cx="1437522" cy="26271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3543" y="2181843"/>
            <a:ext cx="502042" cy="4773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1BEC4CBB-11F5-47BB-8F3E-2A0628E7A44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283" y="1840801"/>
            <a:ext cx="1020165" cy="18222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150014" y="5338294"/>
            <a:ext cx="583949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96" y="4921662"/>
            <a:ext cx="1111055" cy="410121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388842" y="1939541"/>
            <a:ext cx="842744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 descr="Afbeeldingsresultaat voor spirit aerosystems">
            <a:extLst>
              <a:ext uri="{FF2B5EF4-FFF2-40B4-BE49-F238E27FC236}">
                <a16:creationId xmlns="" xmlns:a16="http://schemas.microsoft.com/office/drawing/2014/main" id="{E3F49CE4-386C-4470-BF84-2D052980B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7629" y="1740146"/>
            <a:ext cx="1030408" cy="4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137" y="1449088"/>
            <a:ext cx="950897" cy="21292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079058" y="4771330"/>
            <a:ext cx="1288930" cy="23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23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62" y="4878471"/>
            <a:ext cx="1083066" cy="3275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450" y="745434"/>
            <a:ext cx="1121055" cy="394561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438708" y="3661942"/>
            <a:ext cx="603159" cy="346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456" y="3525732"/>
            <a:ext cx="1331130" cy="5524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Members of tprc</a:t>
            </a:r>
            <a:endParaRPr lang="en-US"/>
          </a:p>
        </p:txBody>
      </p:sp>
      <p:sp>
        <p:nvSpPr>
          <p:cNvPr id="32" name="Content Placeholder 31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Growth since 2009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506" y="3078334"/>
            <a:ext cx="957022" cy="2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Members of tprc</a:t>
            </a:r>
            <a:endParaRPr lang="en-US"/>
          </a:p>
        </p:txBody>
      </p:sp>
      <p:sp>
        <p:nvSpPr>
          <p:cNvPr id="32" name="Content Placeholder 31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Value chain approach</a:t>
            </a:r>
            <a:endParaRPr lang="en-US"/>
          </a:p>
        </p:txBody>
      </p:sp>
      <p:pic>
        <p:nvPicPr>
          <p:cNvPr id="6" name="Afbeelding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1" t="3964" r="270" b="6355"/>
          <a:stretch/>
        </p:blipFill>
        <p:spPr>
          <a:xfrm>
            <a:off x="1837944" y="1973705"/>
            <a:ext cx="8906256" cy="2514601"/>
          </a:xfrm>
          <a:prstGeom prst="rect">
            <a:avLst/>
          </a:prstGeom>
        </p:spPr>
      </p:pic>
      <p:pic>
        <p:nvPicPr>
          <p:cNvPr id="7" name="Picture 2" descr="Afbeeldingsresultaat voor spirit aerosystems">
            <a:extLst>
              <a:ext uri="{FF2B5EF4-FFF2-40B4-BE49-F238E27FC236}">
                <a16:creationId xmlns:a16="http://schemas.microsoft.com/office/drawing/2014/main" xmlns="" id="{E3F49CE4-386C-4470-BF84-2D052980B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6112" y="5140487"/>
            <a:ext cx="1173400" cy="5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5695791"/>
            <a:ext cx="1237567" cy="326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4315" y="5208252"/>
            <a:ext cx="583553" cy="5548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27682" y="1681117"/>
            <a:ext cx="1205117" cy="435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EC4CBB-11F5-47BB-8F3E-2A0628E7A4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112" y="5928518"/>
            <a:ext cx="985499" cy="17602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6959" y="1033358"/>
            <a:ext cx="1125495" cy="563636"/>
          </a:xfrm>
          <a:prstGeom prst="rect">
            <a:avLst/>
          </a:prstGeom>
        </p:spPr>
      </p:pic>
      <p:pic>
        <p:nvPicPr>
          <p:cNvPr id="14" name="Afbeelding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504" y="1681117"/>
            <a:ext cx="1146872" cy="644053"/>
          </a:xfrm>
          <a:prstGeom prst="rect">
            <a:avLst/>
          </a:prstGeom>
        </p:spPr>
      </p:pic>
      <p:pic>
        <p:nvPicPr>
          <p:cNvPr id="15" name="Afbeelding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501" y="5521059"/>
            <a:ext cx="737311" cy="662255"/>
          </a:xfrm>
          <a:prstGeom prst="rect">
            <a:avLst/>
          </a:prstGeom>
        </p:spPr>
      </p:pic>
      <p:pic>
        <p:nvPicPr>
          <p:cNvPr id="16" name="Afbeelding 1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983" y="4780894"/>
            <a:ext cx="1376581" cy="324616"/>
          </a:xfrm>
          <a:prstGeom prst="rect">
            <a:avLst/>
          </a:prstGeom>
        </p:spPr>
      </p:pic>
      <p:pic>
        <p:nvPicPr>
          <p:cNvPr id="17" name="Afbeelding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944" y="1401024"/>
            <a:ext cx="1512860" cy="338289"/>
          </a:xfrm>
          <a:prstGeom prst="rect">
            <a:avLst/>
          </a:prstGeom>
        </p:spPr>
      </p:pic>
      <p:pic>
        <p:nvPicPr>
          <p:cNvPr id="18" name="Afbeelding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365" y="4702836"/>
            <a:ext cx="557578" cy="454591"/>
          </a:xfrm>
          <a:prstGeom prst="rect">
            <a:avLst/>
          </a:prstGeom>
        </p:spPr>
      </p:pic>
      <p:pic>
        <p:nvPicPr>
          <p:cNvPr id="19" name="Afbeelding 2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0" t="32934" r="9866" b="41867"/>
          <a:stretch/>
        </p:blipFill>
        <p:spPr>
          <a:xfrm>
            <a:off x="5662656" y="5702141"/>
            <a:ext cx="868446" cy="257671"/>
          </a:xfrm>
          <a:prstGeom prst="rect">
            <a:avLst/>
          </a:prstGeom>
        </p:spPr>
      </p:pic>
      <p:pic>
        <p:nvPicPr>
          <p:cNvPr id="20" name="Afbeelding 2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944" y="1912347"/>
            <a:ext cx="1534437" cy="230429"/>
          </a:xfrm>
          <a:prstGeom prst="rect">
            <a:avLst/>
          </a:prstGeom>
        </p:spPr>
      </p:pic>
      <p:pic>
        <p:nvPicPr>
          <p:cNvPr id="21" name="Afbeelding 2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944" y="2285322"/>
            <a:ext cx="1273735" cy="3851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005" y="4620168"/>
            <a:ext cx="985499" cy="5034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534" y="5715377"/>
            <a:ext cx="1512360" cy="27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061" y="5646250"/>
            <a:ext cx="1240739" cy="4305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317" y="4798767"/>
            <a:ext cx="906025" cy="2038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6"/>
          <a:stretch/>
        </p:blipFill>
        <p:spPr>
          <a:xfrm>
            <a:off x="2052407" y="4733870"/>
            <a:ext cx="1216315" cy="4149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587" y="4853818"/>
            <a:ext cx="950897" cy="2129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710" y="1410058"/>
            <a:ext cx="1701547" cy="706142"/>
          </a:xfrm>
          <a:prstGeom prst="rect">
            <a:avLst/>
          </a:prstGeom>
        </p:spPr>
      </p:pic>
      <p:pic>
        <p:nvPicPr>
          <p:cNvPr id="29" name="Picture 2" descr="https://tprc-2018.s3.amazonaws.com/site-media/Partners/solvay_primary_vertical_single_colour_rgb.png?mtime=20200309123142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315" y="5805321"/>
            <a:ext cx="592497" cy="5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080" y="4769249"/>
            <a:ext cx="957022" cy="2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TPRC research roadmap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75" y="1270406"/>
            <a:ext cx="6145825" cy="381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2648487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 design &amp; engineering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139" y="264848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 database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891889"/>
            <a:ext cx="286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</a:t>
            </a:r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</a:t>
            </a:r>
          </a:p>
          <a:p>
            <a:pPr algn="ctr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– process </a:t>
            </a:r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8753" y="3967875"/>
            <a:ext cx="315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characterization </a:t>
            </a: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capability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design </a:t>
            </a: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guidelines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2925" y="522679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741" y="3442648"/>
            <a:ext cx="32768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</a:t>
            </a: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technologies</a:t>
            </a:r>
          </a:p>
          <a:p>
            <a:pPr marL="214313" indent="-128588">
              <a:buFontTx/>
              <a:buChar char="-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AFP</a:t>
            </a:r>
          </a:p>
          <a:p>
            <a:pPr marL="214313" indent="-128588">
              <a:buFontTx/>
              <a:buChar char="-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press-forming</a:t>
            </a:r>
          </a:p>
          <a:p>
            <a:pPr marL="214313" indent="-128588">
              <a:buFontTx/>
              <a:buChar char="-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autoclave</a:t>
            </a:r>
          </a:p>
          <a:p>
            <a:pPr marL="214313" indent="-128588">
              <a:buFontTx/>
              <a:buChar char="-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overmolding</a:t>
            </a:r>
          </a:p>
          <a:p>
            <a:pPr marL="214313" indent="-128588">
              <a:buFontTx/>
              <a:buChar char="-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welding</a:t>
            </a:r>
            <a:endParaRPr lang="nl-NL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2925" y="4128448"/>
            <a:ext cx="2917797" cy="38674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7438" y="3741720"/>
            <a:ext cx="3075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</a:t>
            </a:r>
            <a:r>
              <a:rPr lang="en-US" sz="2000" b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</a:t>
            </a:r>
            <a:r>
              <a:rPr lang="en-US" sz="200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</a:t>
            </a:r>
            <a:endParaRPr lang="nl-NL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mtClean="0"/>
              <a:t>Current roadmap projects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TPRC research roadmap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smtClean="0"/>
              <a:t>From prepreg to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27DA35-4731-C94A-92AC-B8E08F59541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4779" y="1582717"/>
            <a:ext cx="1619783" cy="1782626"/>
            <a:chOff x="1994779" y="1582717"/>
            <a:chExt cx="1619783" cy="1782626"/>
          </a:xfrm>
        </p:grpSpPr>
        <p:sp>
          <p:nvSpPr>
            <p:cNvPr id="7" name="Tekstvak 4"/>
            <p:cNvSpPr txBox="1"/>
            <p:nvPr/>
          </p:nvSpPr>
          <p:spPr>
            <a:xfrm>
              <a:off x="2359222" y="2990850"/>
              <a:ext cx="890896" cy="374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pre-preg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4779" y="1582717"/>
              <a:ext cx="1619783" cy="1337717"/>
              <a:chOff x="2603728" y="1643517"/>
              <a:chExt cx="1371600" cy="996390"/>
            </a:xfrm>
          </p:grpSpPr>
          <p:pic>
            <p:nvPicPr>
              <p:cNvPr id="9" name="Picture 10" descr="http://www.5m.cz/userfiles/image/semipregy/P115059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315" y="1643517"/>
                <a:ext cx="1051013" cy="941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http://zoltek.com/wp-content/uploads/2011/07/Prepre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728" y="1811928"/>
                <a:ext cx="1151160" cy="827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799" y="1719466"/>
            <a:ext cx="2161356" cy="9866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1597454"/>
            <a:ext cx="1734421" cy="1678452"/>
            <a:chOff x="228600" y="1597454"/>
            <a:chExt cx="1734421" cy="1678452"/>
          </a:xfrm>
        </p:grpSpPr>
        <p:sp>
          <p:nvSpPr>
            <p:cNvPr id="13" name="Tekstvak 3"/>
            <p:cNvSpPr txBox="1"/>
            <p:nvPr/>
          </p:nvSpPr>
          <p:spPr>
            <a:xfrm>
              <a:off x="424322" y="2990850"/>
              <a:ext cx="1342976" cy="28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materials</a:t>
              </a:r>
              <a:endParaRPr lang="nl-N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228600" y="1597454"/>
              <a:ext cx="1734421" cy="1298146"/>
              <a:chOff x="304663" y="3288731"/>
              <a:chExt cx="1531033" cy="1148381"/>
            </a:xfrm>
          </p:grpSpPr>
          <p:pic>
            <p:nvPicPr>
              <p:cNvPr id="15" name="Picture 2" descr="http://www.reprocessplasticgranules.com/images/products/RPG_Product_31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540" y="3811830"/>
                <a:ext cx="1035156" cy="625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zoltek.com/wp-content/uploads/2011/06/50K-Tow1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63" y="3288731"/>
                <a:ext cx="863495" cy="926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886200" y="1624169"/>
            <a:ext cx="1524000" cy="1705235"/>
            <a:chOff x="3886200" y="1624169"/>
            <a:chExt cx="1524000" cy="1705235"/>
          </a:xfrm>
        </p:grpSpPr>
        <p:pic>
          <p:nvPicPr>
            <p:cNvPr id="18" name="Picture 4" descr="http://d2n4wb9orp1vta.cloudfront.net/resources/images/cdn/cms/0515CW_IM_Semi%20finished%20panel%20material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6200" y="1624169"/>
              <a:ext cx="1524000" cy="124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vak 4"/>
            <p:cNvSpPr txBox="1"/>
            <p:nvPr/>
          </p:nvSpPr>
          <p:spPr>
            <a:xfrm>
              <a:off x="4104470" y="2990850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laminate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50088" y="1546814"/>
            <a:ext cx="2248953" cy="1782590"/>
            <a:chOff x="5550088" y="1546814"/>
            <a:chExt cx="2248953" cy="17825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8" y="1546814"/>
              <a:ext cx="2248953" cy="1457915"/>
            </a:xfrm>
            <a:prstGeom prst="rect">
              <a:avLst/>
            </a:prstGeom>
          </p:spPr>
        </p:pic>
        <p:sp>
          <p:nvSpPr>
            <p:cNvPr id="22" name="Tekstvak 4"/>
            <p:cNvSpPr txBox="1"/>
            <p:nvPr/>
          </p:nvSpPr>
          <p:spPr>
            <a:xfrm>
              <a:off x="5891754" y="2990850"/>
              <a:ext cx="1565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(tailored) blank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23911" y="1579832"/>
            <a:ext cx="2015689" cy="1749572"/>
            <a:chOff x="10023911" y="1579832"/>
            <a:chExt cx="2015689" cy="17495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3911" y="1579832"/>
              <a:ext cx="2015689" cy="1367789"/>
            </a:xfrm>
            <a:prstGeom prst="rect">
              <a:avLst/>
            </a:prstGeom>
          </p:spPr>
        </p:pic>
        <p:sp>
          <p:nvSpPr>
            <p:cNvPr id="25" name="Tekstvak 4"/>
            <p:cNvSpPr txBox="1"/>
            <p:nvPr/>
          </p:nvSpPr>
          <p:spPr>
            <a:xfrm>
              <a:off x="10522641" y="2990850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assembly</a:t>
              </a:r>
              <a:endPara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kstvak 4"/>
          <p:cNvSpPr txBox="1"/>
          <p:nvPr/>
        </p:nvSpPr>
        <p:spPr>
          <a:xfrm>
            <a:off x="8314198" y="29908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87748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81225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374327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96200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836256" y="3069858"/>
            <a:ext cx="377455" cy="227906"/>
          </a:xfrm>
          <a:prstGeom prst="rightArrow">
            <a:avLst>
              <a:gd name="adj1" fmla="val 47213"/>
              <a:gd name="adj2" fmla="val 708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master TPRC with footer">
  <a:themeElements>
    <a:clrScheme name="TPRC Corporate Style">
      <a:dk1>
        <a:srgbClr val="006098"/>
      </a:dk1>
      <a:lt1>
        <a:sysClr val="window" lastClr="FFFFFF"/>
      </a:lt1>
      <a:dk2>
        <a:srgbClr val="006098"/>
      </a:dk2>
      <a:lt2>
        <a:srgbClr val="FFFFFF"/>
      </a:lt2>
      <a:accent1>
        <a:srgbClr val="2E2D30"/>
      </a:accent1>
      <a:accent2>
        <a:srgbClr val="B9DBE5"/>
      </a:accent2>
      <a:accent3>
        <a:srgbClr val="7A1425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TPRC PowerPoint 4x3.pptx" id="{E330A24C-2725-4DBA-A6A8-FB80C27BD2B4}" vid="{1E01F97B-9EF0-43DD-8540-F84534B1D380}"/>
    </a:ext>
  </a:extLst>
</a:theme>
</file>

<file path=ppt/theme/theme2.xml><?xml version="1.0" encoding="utf-8"?>
<a:theme xmlns:a="http://schemas.openxmlformats.org/drawingml/2006/main" name="TPRC master without footer">
  <a:themeElements>
    <a:clrScheme name="TPRC Corporate Style">
      <a:dk1>
        <a:srgbClr val="006098"/>
      </a:dk1>
      <a:lt1>
        <a:sysClr val="window" lastClr="FFFFFF"/>
      </a:lt1>
      <a:dk2>
        <a:srgbClr val="006098"/>
      </a:dk2>
      <a:lt2>
        <a:srgbClr val="FFFFFF"/>
      </a:lt2>
      <a:accent1>
        <a:srgbClr val="2E2D30"/>
      </a:accent1>
      <a:accent2>
        <a:srgbClr val="B9DBE5"/>
      </a:accent2>
      <a:accent3>
        <a:srgbClr val="7A1425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TPRC PowerPoint 4x3.pptx" id="{E330A24C-2725-4DBA-A6A8-FB80C27BD2B4}" vid="{2E09BA28-52F5-43AE-B714-98CC901050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575</Words>
  <Application>Microsoft Office PowerPoint</Application>
  <PresentationFormat>Widescreen</PresentationFormat>
  <Paragraphs>193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Main master TPRC with footer</vt:lpstr>
      <vt:lpstr>TPRC master without footer</vt:lpstr>
      <vt:lpstr>Processing of advanced thermoplastic composites</vt:lpstr>
      <vt:lpstr>thermoplastic composites research center</vt:lpstr>
      <vt:lpstr>Organisation</vt:lpstr>
      <vt:lpstr>thermoplastic composites research center</vt:lpstr>
      <vt:lpstr>Members of tprc</vt:lpstr>
      <vt:lpstr>Members of tprc</vt:lpstr>
      <vt:lpstr>TPRC research roadmap</vt:lpstr>
      <vt:lpstr>PowerPoint Presentation</vt:lpstr>
      <vt:lpstr>TPRC research roadmap</vt:lpstr>
      <vt:lpstr>TPRC research roadmap</vt:lpstr>
      <vt:lpstr>TPRC research roadmap</vt:lpstr>
      <vt:lpstr>TPRC research roadmap</vt:lpstr>
      <vt:lpstr>TPRC research roadmap</vt:lpstr>
      <vt:lpstr>TPRC research roadmap</vt:lpstr>
      <vt:lpstr>PowerPoint Presentation</vt:lpstr>
      <vt:lpstr>ENLIGHTEN</vt:lpstr>
      <vt:lpstr>ENLIGHTEN</vt:lpstr>
      <vt:lpstr>ENLIGHTEN</vt:lpstr>
      <vt:lpstr>ENLIGHTEN</vt:lpstr>
      <vt:lpstr>ENLIGHTEN 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TPRC PowerPoint 16x9</dc:title>
  <dc:creator>Marketing</dc:creator>
  <cp:lastModifiedBy>Sebastiaan Wijskamp</cp:lastModifiedBy>
  <cp:revision>377</cp:revision>
  <cp:lastPrinted>2019-02-14T13:12:41Z</cp:lastPrinted>
  <dcterms:created xsi:type="dcterms:W3CDTF">2016-01-17T15:40:16Z</dcterms:created>
  <dcterms:modified xsi:type="dcterms:W3CDTF">2021-11-23T09:46:14Z</dcterms:modified>
</cp:coreProperties>
</file>